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7" r:id="rId2"/>
    <p:sldId id="260" r:id="rId3"/>
    <p:sldId id="292" r:id="rId4"/>
    <p:sldId id="281" r:id="rId5"/>
    <p:sldId id="270" r:id="rId6"/>
    <p:sldId id="294" r:id="rId7"/>
    <p:sldId id="296" r:id="rId8"/>
    <p:sldId id="274" r:id="rId9"/>
    <p:sldId id="293" r:id="rId10"/>
    <p:sldId id="262" r:id="rId11"/>
    <p:sldId id="263" r:id="rId12"/>
    <p:sldId id="284" r:id="rId13"/>
    <p:sldId id="282" r:id="rId14"/>
    <p:sldId id="266" r:id="rId15"/>
    <p:sldId id="297" r:id="rId16"/>
    <p:sldId id="267" r:id="rId17"/>
    <p:sldId id="289" r:id="rId18"/>
    <p:sldId id="290" r:id="rId19"/>
    <p:sldId id="280" r:id="rId20"/>
    <p:sldId id="298" r:id="rId21"/>
    <p:sldId id="268" r:id="rId22"/>
    <p:sldId id="269" r:id="rId23"/>
    <p:sldId id="283" r:id="rId24"/>
    <p:sldId id="291" r:id="rId25"/>
    <p:sldId id="276" r:id="rId26"/>
    <p:sldId id="295" r:id="rId27"/>
    <p:sldId id="275" r:id="rId28"/>
    <p:sldId id="278" r:id="rId29"/>
    <p:sldId id="277"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1716AD-8F79-4FC4-BC1A-A7D62D07AFE4}" v="79" dt="2023-06-15T16:20:53.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08" y="5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8D7-2CAD-8606-2FD7-E6EE72DD33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088184-27BF-DFE7-A405-94AE9741E5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14837C-9E9E-1810-39CA-5F13B16DE05D}"/>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85494A45-0CB3-042B-39D6-CDABF1AEA8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A1573D-3FB3-D0B7-D0E4-5F93AC4069B1}"/>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40253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69F5-8B9D-138F-60CA-8C13579153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15FD9E-6342-1110-E6B3-FA46FA5CAA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C2EDFB-D2EA-6B3D-51CB-ACD51283ABBA}"/>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61952099-B8AB-A847-8FC8-2CC567F235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0FA16E-65A1-CB5B-3F59-161EE8991B2F}"/>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107571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2ACAC-D885-F5C0-7CDD-44B945D1F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861B0-3001-9E8F-009E-D03FFC5917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D0BACB-321B-97A0-323F-B041751A85EB}"/>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63DD7988-33EC-59E0-012E-96B3F9E9B0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A5B740-B01C-8A39-A584-1E9B1732FDF3}"/>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169484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DF58-793F-EEA6-DA0C-BC2BB131AB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7A80D-4C53-FE2C-A9CF-B91FA38F8D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B5D83-4D47-6F44-7F30-DD6EBBB9E266}"/>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3CFB0F91-42E3-D4AF-7349-158AD2FDB0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FAFB48-6667-FB45-2DB0-006DB05E5925}"/>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199711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F757C-C2A9-F0AB-1E72-8AF4C582A9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AC23A0-33EE-2B57-8EB9-F2AD411695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D389BF-A599-2148-288F-3A401940861C}"/>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51532A14-71D9-971E-2CCA-CB5B0C75E94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ED9C8D-5AD1-98D9-4096-9C80EDF5621D}"/>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396066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C8D1-1D45-DDF6-6DC8-28089FD8C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AE053-D942-86B0-0FD5-87B8F85A80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A9E0C7-1253-BEA3-6555-C8CA7DAB0B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0CD582-7047-C2A0-195B-80642EC64CDA}"/>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6" name="Footer Placeholder 5">
            <a:extLst>
              <a:ext uri="{FF2B5EF4-FFF2-40B4-BE49-F238E27FC236}">
                <a16:creationId xmlns:a16="http://schemas.microsoft.com/office/drawing/2014/main" id="{76D94D92-37DB-CBE8-AC40-48310E13F7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8DC4D1-34BC-704C-838D-157D94DC0EE0}"/>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315112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D770-A7A1-D010-5B25-A6F13E5369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E4BA6C-AF00-26FD-6C59-41A47EBF04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EEE32-D364-0728-9324-DCFFDA24F4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6EFE65-1B97-3F91-62DD-5623EDD2F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652CDD-C369-C888-3165-F9CD94FB2B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513717-AE65-1806-F7E0-CC4CB4BFCB91}"/>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8" name="Footer Placeholder 7">
            <a:extLst>
              <a:ext uri="{FF2B5EF4-FFF2-40B4-BE49-F238E27FC236}">
                <a16:creationId xmlns:a16="http://schemas.microsoft.com/office/drawing/2014/main" id="{FFE295B1-AEB7-7EA8-C926-FF85F41C7E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0BEFB12-7C5E-42A6-2B5A-6F1278A7E478}"/>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241156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C9A1-46CF-9EAD-228D-5D70E52AE8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9F4EB1-F5F0-ECBF-68EF-42D74E7EB29A}"/>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4" name="Footer Placeholder 3">
            <a:extLst>
              <a:ext uri="{FF2B5EF4-FFF2-40B4-BE49-F238E27FC236}">
                <a16:creationId xmlns:a16="http://schemas.microsoft.com/office/drawing/2014/main" id="{5D0573BA-D6BD-EB4C-49FF-3A8A286CCD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5D5B1A-B318-A2F2-2921-B9CA302A76D9}"/>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171800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BDD6D-23B0-8B65-A634-B89CE9248A66}"/>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3" name="Footer Placeholder 2">
            <a:extLst>
              <a:ext uri="{FF2B5EF4-FFF2-40B4-BE49-F238E27FC236}">
                <a16:creationId xmlns:a16="http://schemas.microsoft.com/office/drawing/2014/main" id="{EB82D9C1-D235-BB95-A443-C8B63D6EE4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694B396-0D13-8D91-9E73-05A2BDA13BD8}"/>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274833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9027-9DBE-034D-D065-DBADF45AD5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76A4A3-B623-4FF7-1DF0-17F4EAB5F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FD3AAC-BD82-EE63-6E1A-95C699F80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0D2CC-B406-A9D7-E7BA-BB0F80EFAA18}"/>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6" name="Footer Placeholder 5">
            <a:extLst>
              <a:ext uri="{FF2B5EF4-FFF2-40B4-BE49-F238E27FC236}">
                <a16:creationId xmlns:a16="http://schemas.microsoft.com/office/drawing/2014/main" id="{55D48589-0206-B05E-7740-3C2718EE7B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BDB59F-798D-2008-FFC4-A97ABEEE072A}"/>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253133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8B9DE-77F4-885F-2DCD-DEAAEF16A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73EAC9-03B1-5A16-FFAF-B9DFEDB20F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5FBD15E-A46E-9B0B-62BC-7173151D5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CB3C9-2E53-2E1A-E0E4-69A282EE5384}"/>
              </a:ext>
            </a:extLst>
          </p:cNvPr>
          <p:cNvSpPr>
            <a:spLocks noGrp="1"/>
          </p:cNvSpPr>
          <p:nvPr>
            <p:ph type="dt" sz="half" idx="10"/>
          </p:nvPr>
        </p:nvSpPr>
        <p:spPr/>
        <p:txBody>
          <a:bodyPr/>
          <a:lstStyle/>
          <a:p>
            <a:fld id="{9037A73F-C94E-458A-964C-DDC4E253DF31}" type="datetimeFigureOut">
              <a:rPr lang="en-US" smtClean="0"/>
              <a:pPr/>
              <a:t>7/25/2023</a:t>
            </a:fld>
            <a:endParaRPr lang="en-US" dirty="0"/>
          </a:p>
        </p:txBody>
      </p:sp>
      <p:sp>
        <p:nvSpPr>
          <p:cNvPr id="6" name="Footer Placeholder 5">
            <a:extLst>
              <a:ext uri="{FF2B5EF4-FFF2-40B4-BE49-F238E27FC236}">
                <a16:creationId xmlns:a16="http://schemas.microsoft.com/office/drawing/2014/main" id="{0A3364EC-A4D8-D0A5-4DA2-24573BAE1A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70407F-3B1F-02D1-5F74-65EA88D51650}"/>
              </a:ext>
            </a:extLst>
          </p:cNvPr>
          <p:cNvSpPr>
            <a:spLocks noGrp="1"/>
          </p:cNvSpPr>
          <p:nvPr>
            <p:ph type="sldNum" sz="quarter" idx="12"/>
          </p:nvPr>
        </p:nvSpPr>
        <p:spPr/>
        <p:txBody>
          <a:body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2999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76E7D9-9B0A-DED9-B22B-8BA9333625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790167-D7EC-7C95-7F90-6DB865EBB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ABAD4-8D81-DA66-6C50-6A0E296A7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7A73F-C94E-458A-964C-DDC4E253DF31}" type="datetimeFigureOut">
              <a:rPr lang="en-US" smtClean="0"/>
              <a:pPr/>
              <a:t>7/25/2023</a:t>
            </a:fld>
            <a:endParaRPr lang="en-US" dirty="0"/>
          </a:p>
        </p:txBody>
      </p:sp>
      <p:sp>
        <p:nvSpPr>
          <p:cNvPr id="5" name="Footer Placeholder 4">
            <a:extLst>
              <a:ext uri="{FF2B5EF4-FFF2-40B4-BE49-F238E27FC236}">
                <a16:creationId xmlns:a16="http://schemas.microsoft.com/office/drawing/2014/main" id="{49268F08-6F48-1119-6023-FBB05E3B1B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41D8456-42CD-B592-32FA-CFAB160FC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C3B5B-E4DB-4E8E-805D-9BDDF4D8EAD5}" type="slidenum">
              <a:rPr lang="en-US" smtClean="0"/>
              <a:pPr/>
              <a:t>‹#›</a:t>
            </a:fld>
            <a:endParaRPr lang="en-US" dirty="0"/>
          </a:p>
        </p:txBody>
      </p:sp>
    </p:spTree>
    <p:extLst>
      <p:ext uri="{BB962C8B-B14F-4D97-AF65-F5344CB8AC3E}">
        <p14:creationId xmlns:p14="http://schemas.microsoft.com/office/powerpoint/2010/main" val="37364098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lassic.clinicaltrials.gov/ct2/show/NCT05593328?term=cardiff&amp;cond=Colorectal+Cancer&amp;draw=2&amp;rank=2" TargetMode="External"/><Relationship Id="rId2" Type="http://schemas.openxmlformats.org/officeDocument/2006/relationships/hyperlink" Target="https://clinicaltrials.gov/ct2/show/NCT05111626" TargetMode="External"/><Relationship Id="rId1" Type="http://schemas.openxmlformats.org/officeDocument/2006/relationships/slideLayout" Target="../slideLayouts/slideLayout7.xml"/><Relationship Id="rId5" Type="http://schemas.openxmlformats.org/officeDocument/2006/relationships/hyperlink" Target="https://clinicaltrials.gov/ct2/show/NCT03597581"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linicaltrials.gov/ct2/show/NCT0479395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show/NCT0490753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linicaltrials.gov/ct2/show/NCT05613088"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linicaltrials.gov/ct2/show/NCT04895436" TargetMode="External"/><Relationship Id="rId1" Type="http://schemas.openxmlformats.org/officeDocument/2006/relationships/slideLayout" Target="../slideLayouts/slideLayout7.xml"/><Relationship Id="rId4" Type="http://schemas.openxmlformats.org/officeDocument/2006/relationships/hyperlink" Target="https://clinicaltrials.gov/ct2/show/NCT0521849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linicaltrials.gov/ct2/show/NCT05468489" TargetMode="External"/><Relationship Id="rId2" Type="http://schemas.openxmlformats.org/officeDocument/2006/relationships/hyperlink" Target="https://clinicaltrials.gov/ct2/show/NCT05353257"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clinicaltrials.gov/ct2/show/NCT05054725" TargetMode="External"/><Relationship Id="rId4" Type="http://schemas.openxmlformats.org/officeDocument/2006/relationships/hyperlink" Target="https://clinicaltrials.gov/ct2/show/NCT0516856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linicaltrials.gov/ct2/show/NCT0566898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ct2/show/NCT0462200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linicaltrials.gov/ct2/show/NCT0551370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ct2/show/NCT0545625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linicaltrials.gov/ct2/show/NCT05054725" TargetMode="External"/><Relationship Id="rId2" Type="http://schemas.openxmlformats.org/officeDocument/2006/relationships/hyperlink" Target="https://clinicaltrials.gov/ct2/show/NCT03833154"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linicaltrials.gov/ct2/show/NCT030931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linicaltrials.gov/ct2/show/NCT05388669" TargetMode="External"/><Relationship Id="rId2" Type="http://schemas.openxmlformats.org/officeDocument/2006/relationships/hyperlink" Target="https://clinicaltrials.gov/ct2/show/NCT05498428"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clinicaltrials.gov/ct2/show/NCT05607550" TargetMode="External"/><Relationship Id="rId4" Type="http://schemas.openxmlformats.org/officeDocument/2006/relationships/hyperlink" Target="https://clinicaltrials.gov/ct2/show/NCT04988295"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linicaltrials.gov/ct2/show/NCT05048797"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clinicaltrials.gov/ct2/show/NCT04613596" TargetMode="External"/><Relationship Id="rId4" Type="http://schemas.openxmlformats.org/officeDocument/2006/relationships/hyperlink" Target="https://clinicaltrials.gov/ct2/show/NCT0397402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linicaltrials.gov/ct2/show/NCT0496199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ct2/show/NCT05501886"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clinicaltrials.gov/ct2/show/NCT05288166"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clinicaltrials.gov/ct2/show/NCT04493853" TargetMode="External"/><Relationship Id="rId4" Type="http://schemas.openxmlformats.org/officeDocument/2006/relationships/hyperlink" Target="https://clinicaltrials.gov/ct2/show/NCT0449784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linicaltrials.gov/ct2/show/NCT03093116"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clinicaltrials.gov/ct2/show/NCT04083599" TargetMode="External"/><Relationship Id="rId5" Type="http://schemas.openxmlformats.org/officeDocument/2006/relationships/hyperlink" Target="https://clinicaltrials.gov/ct2/show/NCT03556228" TargetMode="External"/><Relationship Id="rId4" Type="http://schemas.openxmlformats.org/officeDocument/2006/relationships/hyperlink" Target="https://clinicaltrials.gov/ct2/show/NCT0516943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clinicaltrials.gov/ct2/show/NCT05503797"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clinicaltrials.gov/ct2/show/NCT0378524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ct2/show/NCT05512377"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linicaltrials.gov/ct2/show/NCT03449381" TargetMode="External"/><Relationship Id="rId2" Type="http://schemas.openxmlformats.org/officeDocument/2006/relationships/hyperlink" Target="https://clinicaltrials.gov/ct2/show/NCT04886804"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s://clinicaltrials.gov/ct2/show/NCT03964233"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clinicaltrials.gov/show/NCT02912949"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clinicaltrials.gov/ct2/show/NCT05199584" TargetMode="External"/><Relationship Id="rId4" Type="http://schemas.openxmlformats.org/officeDocument/2006/relationships/hyperlink" Target="https://clinicaltrials.gov/ct2/show/NCT04589845"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linicaltrials.gov/ct2/show/NCT05012397" TargetMode="External"/><Relationship Id="rId2" Type="http://schemas.openxmlformats.org/officeDocument/2006/relationships/hyperlink" Target="https://clinicaltrials.gov/ct2/show/NCT04526106"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linicaltrials.gov/ct2/show/NCT0498560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linicaltrials.gov/ct2/show/NCT03175224" TargetMode="External"/><Relationship Id="rId2" Type="http://schemas.openxmlformats.org/officeDocument/2006/relationships/hyperlink" Target="https://clinicaltrials.gov/ct2/show/NCT05103358"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clinicaltrials.gov/ct2/show/NCT0538229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inicaltrials.gov/ct2/show/NCT0538228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linicaltrials.gov/ct2/show/NCT0556322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clinicaltrials.gov/ct2/show/NCT05774951" TargetMode="External"/><Relationship Id="rId2" Type="http://schemas.openxmlformats.org/officeDocument/2006/relationships/hyperlink" Target="https://clinicaltrials.gov/ct2/show/NCT05113251"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linicaltrials.gov/ct2/show/NCT0537451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linicaltrials.gov/ct2/show/NCT04784715"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clinicaltrials.gov/ct2/show/NCT04964934" TargetMode="External"/><Relationship Id="rId4" Type="http://schemas.openxmlformats.org/officeDocument/2006/relationships/hyperlink" Target="https://clinicaltrials.gov/ct2/show/NCT04711252"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linicaltrials.gov/show/NCT03328026"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linicaltrials.gov/ct2/show/NCT03547973"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linicaltrials.gov/ct2/show/NCT0550379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Rectangle 2">
            <a:extLst>
              <a:ext uri="{FF2B5EF4-FFF2-40B4-BE49-F238E27FC236}">
                <a16:creationId xmlns:a16="http://schemas.microsoft.com/office/drawing/2014/main" id="{CF2E73AA-701C-8EB5-33B9-3B999BC93422}"/>
              </a:ext>
            </a:extLst>
          </p:cNvPr>
          <p:cNvSpPr>
            <a:spLocks noChangeArrowheads="1"/>
          </p:cNvSpPr>
          <p:nvPr/>
        </p:nvSpPr>
        <p:spPr bwMode="auto">
          <a:xfrm>
            <a:off x="838199" y="1093788"/>
            <a:ext cx="7132321" cy="1414552"/>
          </a:xfrm>
          <a:prstGeom prst="rect">
            <a:avLst/>
          </a:prstGeom>
        </p:spPr>
        <p:txBody>
          <a:bodyPr vert="horz" lIns="91440" tIns="45720" rIns="91440" bIns="45720" numCol="1" rtlCol="0" anchor="b" anchorCtr="0" compatLnSpc="1">
            <a:prstTxWarp prst="textNoShape">
              <a:avLst/>
            </a:prstTxWarp>
            <a:normAutofit/>
          </a:bodyPr>
          <a:lstStyle/>
          <a:p>
            <a:pPr>
              <a:lnSpc>
                <a:spcPct val="90000"/>
              </a:lnSpc>
              <a:spcBef>
                <a:spcPct val="0"/>
              </a:spcBef>
              <a:spcAft>
                <a:spcPts val="600"/>
              </a:spcAft>
            </a:pPr>
            <a:r>
              <a:rPr lang="en-US" sz="2800" b="1" kern="1200" dirty="0">
                <a:solidFill>
                  <a:schemeClr val="tx1">
                    <a:lumMod val="50000"/>
                    <a:lumOff val="50000"/>
                  </a:schemeClr>
                </a:solidFill>
                <a:latin typeface="+mj-lt"/>
                <a:ea typeface="+mj-ea"/>
                <a:cs typeface="+mj-cs"/>
              </a:rPr>
              <a:t>CLINICAL TRIALS</a:t>
            </a:r>
          </a:p>
        </p:txBody>
      </p:sp>
      <p:sp>
        <p:nvSpPr>
          <p:cNvPr id="35" name="Rectangle 34">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7" name="Rectangle 36">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CBS Clinic">
            <a:extLst>
              <a:ext uri="{FF2B5EF4-FFF2-40B4-BE49-F238E27FC236}">
                <a16:creationId xmlns:a16="http://schemas.microsoft.com/office/drawing/2014/main" id="{729A95CA-A2A7-0438-F41F-2C8B28D2CF7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127000"/>
            <a:ext cx="1729740" cy="380274"/>
          </a:xfrm>
          <a:prstGeom prst="rect">
            <a:avLst/>
          </a:prstGeom>
          <a:noFill/>
        </p:spPr>
      </p:pic>
    </p:spTree>
    <p:extLst>
      <p:ext uri="{BB962C8B-B14F-4D97-AF65-F5344CB8AC3E}">
        <p14:creationId xmlns:p14="http://schemas.microsoft.com/office/powerpoint/2010/main" val="244967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4B59E7FC-BFA6-E18D-C2BD-BB63FBEF19A2}"/>
              </a:ext>
            </a:extLst>
          </p:cNvPr>
          <p:cNvGraphicFramePr>
            <a:graphicFrameLocks noGrp="1"/>
          </p:cNvGraphicFramePr>
          <p:nvPr>
            <p:extLst>
              <p:ext uri="{D42A27DB-BD31-4B8C-83A1-F6EECF244321}">
                <p14:modId xmlns:p14="http://schemas.microsoft.com/office/powerpoint/2010/main" val="738214584"/>
              </p:ext>
            </p:extLst>
          </p:nvPr>
        </p:nvGraphicFramePr>
        <p:xfrm>
          <a:off x="393700" y="662907"/>
          <a:ext cx="11404600" cy="3595189"/>
        </p:xfrm>
        <a:graphic>
          <a:graphicData uri="http://schemas.openxmlformats.org/drawingml/2006/table">
            <a:tbl>
              <a:tblPr firstRow="1" bandRow="1">
                <a:tableStyleId>{72833802-FEF1-4C79-8D5D-14CF1EAF98D9}</a:tableStyleId>
              </a:tblPr>
              <a:tblGrid>
                <a:gridCol w="1629747">
                  <a:extLst>
                    <a:ext uri="{9D8B030D-6E8A-4147-A177-3AD203B41FA5}">
                      <a16:colId xmlns:a16="http://schemas.microsoft.com/office/drawing/2014/main" val="155902901"/>
                    </a:ext>
                  </a:extLst>
                </a:gridCol>
                <a:gridCol w="1428636">
                  <a:extLst>
                    <a:ext uri="{9D8B030D-6E8A-4147-A177-3AD203B41FA5}">
                      <a16:colId xmlns:a16="http://schemas.microsoft.com/office/drawing/2014/main" val="235232367"/>
                    </a:ext>
                  </a:extLst>
                </a:gridCol>
                <a:gridCol w="1420564">
                  <a:extLst>
                    <a:ext uri="{9D8B030D-6E8A-4147-A177-3AD203B41FA5}">
                      <a16:colId xmlns:a16="http://schemas.microsoft.com/office/drawing/2014/main" val="567138745"/>
                    </a:ext>
                  </a:extLst>
                </a:gridCol>
                <a:gridCol w="3745123">
                  <a:extLst>
                    <a:ext uri="{9D8B030D-6E8A-4147-A177-3AD203B41FA5}">
                      <a16:colId xmlns:a16="http://schemas.microsoft.com/office/drawing/2014/main" val="3267827307"/>
                    </a:ext>
                  </a:extLst>
                </a:gridCol>
                <a:gridCol w="3180530">
                  <a:extLst>
                    <a:ext uri="{9D8B030D-6E8A-4147-A177-3AD203B41FA5}">
                      <a16:colId xmlns:a16="http://schemas.microsoft.com/office/drawing/2014/main" val="2416554098"/>
                    </a:ext>
                  </a:extLst>
                </a:gridCol>
              </a:tblGrid>
              <a:tr h="277702">
                <a:tc>
                  <a:txBody>
                    <a:bodyPr/>
                    <a:lstStyle/>
                    <a:p>
                      <a:r>
                        <a:rPr lang="en-US" sz="1000" dirty="0"/>
                        <a:t>TRIO</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381117027"/>
                  </a:ext>
                </a:extLst>
              </a:tr>
              <a:tr h="451267">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504293938"/>
                  </a:ext>
                </a:extLst>
              </a:tr>
              <a:tr h="2866220">
                <a:tc>
                  <a:txBody>
                    <a:bodyPr/>
                    <a:lstStyle/>
                    <a:p>
                      <a:r>
                        <a:rPr lang="en-US" sz="1000" u="sng" dirty="0"/>
                        <a:t>Amgen 20210098</a:t>
                      </a:r>
                      <a:endParaRPr lang="en-US" sz="1000" u="none" cap="none" spc="0"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Phase Ib/III</a:t>
                      </a:r>
                    </a:p>
                    <a:p>
                      <a:r>
                        <a:rPr lang="en-US" sz="1000" dirty="0">
                          <a:hlinkClick r:id="rId2"/>
                        </a:rPr>
                        <a:t>https://clinicaltrials.gov/ct2/show/NCT05111626</a:t>
                      </a:r>
                      <a:endParaRPr lang="en-US" sz="1000" dirty="0"/>
                    </a:p>
                    <a:p>
                      <a:endParaRPr lang="en-US" sz="1000" dirty="0"/>
                    </a:p>
                    <a:p>
                      <a:endParaRPr lang="en-US" sz="1000" dirty="0"/>
                    </a:p>
                    <a:p>
                      <a:endParaRPr lang="en-US" sz="1000" dirty="0"/>
                    </a:p>
                    <a:p>
                      <a:endParaRPr lang="en-US" sz="1000" dirty="0"/>
                    </a:p>
                    <a:p>
                      <a:endParaRPr lang="en-US" sz="1000" dirty="0"/>
                    </a:p>
                    <a:p>
                      <a:r>
                        <a:rPr lang="en-US" sz="1000" u="sng" dirty="0"/>
                        <a:t>Cardiff CRDF-003</a:t>
                      </a:r>
                    </a:p>
                    <a:p>
                      <a:r>
                        <a:rPr lang="en-US" sz="1000" u="none" dirty="0"/>
                        <a:t>Phase II</a:t>
                      </a:r>
                    </a:p>
                    <a:p>
                      <a:r>
                        <a:rPr lang="en-US" sz="1000" u="none" dirty="0">
                          <a:hlinkClick r:id="rId3"/>
                        </a:rPr>
                        <a:t>https://classic.clinicaltrials.gov/ct2/show/NCT05593328?term=cardiff&amp;cond=Colorectal+Cancer&amp;draw=2&amp;rank=2</a:t>
                      </a:r>
                      <a:endParaRPr lang="en-US" sz="1000" u="none" dirty="0"/>
                    </a:p>
                    <a:p>
                      <a:endParaRPr lang="en-US" sz="1000" u="none" dirty="0"/>
                    </a:p>
                  </a:txBody>
                  <a:tcPr/>
                </a:tc>
                <a:tc>
                  <a:txBody>
                    <a:bodyPr/>
                    <a:lstStyle/>
                    <a:p>
                      <a:pPr algn="ctr"/>
                      <a:r>
                        <a:rPr lang="en-US" sz="1000" dirty="0"/>
                        <a:t>Gastric or GEJ adenocarcinoma</a:t>
                      </a:r>
                    </a:p>
                    <a:p>
                      <a:pPr algn="ctr"/>
                      <a:r>
                        <a:rPr lang="en-US" sz="1000" i="1" dirty="0"/>
                        <a:t>FGFR2b overexpression</a:t>
                      </a:r>
                    </a:p>
                    <a:p>
                      <a:pPr algn="ctr"/>
                      <a:r>
                        <a:rPr lang="en-US" sz="1000" dirty="0"/>
                        <a:t>Advanced/Metastatic</a:t>
                      </a:r>
                    </a:p>
                    <a:p>
                      <a:pPr algn="ctr"/>
                      <a:r>
                        <a:rPr lang="en-US" sz="1000" dirty="0"/>
                        <a:t>First line</a:t>
                      </a:r>
                    </a:p>
                    <a:p>
                      <a:pPr algn="ctr"/>
                      <a:endParaRPr lang="en-US" sz="1000" dirty="0"/>
                    </a:p>
                    <a:p>
                      <a:pPr algn="ctr"/>
                      <a:endParaRPr lang="en-US" sz="1000" dirty="0"/>
                    </a:p>
                    <a:p>
                      <a:pPr algn="ctr"/>
                      <a:endParaRPr lang="en-US" sz="1000" dirty="0"/>
                    </a:p>
                    <a:p>
                      <a:pPr algn="ctr"/>
                      <a:endParaRPr lang="en-US" sz="1000" dirty="0"/>
                    </a:p>
                    <a:p>
                      <a:pPr algn="ctr"/>
                      <a:r>
                        <a:rPr lang="en-US" sz="1100" b="0" i="0" kern="1200" dirty="0">
                          <a:solidFill>
                            <a:schemeClr val="tx1"/>
                          </a:solidFill>
                          <a:effectLst/>
                          <a:latin typeface="+mn-lt"/>
                          <a:ea typeface="+mn-ea"/>
                          <a:cs typeface="+mn-cs"/>
                        </a:rPr>
                        <a:t>Second Line for Metastatic and/or unresectable CRC with a KRAS or NRAS mutation</a:t>
                      </a:r>
                      <a:endParaRPr lang="en-US" sz="600" dirty="0"/>
                    </a:p>
                  </a:txBody>
                  <a:tcPr/>
                </a:tc>
                <a:tc>
                  <a:txBody>
                    <a:bodyPr/>
                    <a:lstStyle/>
                    <a:p>
                      <a:pPr algn="ctr"/>
                      <a:r>
                        <a:rPr lang="en-US" sz="1000" dirty="0"/>
                        <a:t>mFOLFOX6 &amp; Nivolumab </a:t>
                      </a:r>
                    </a:p>
                    <a:p>
                      <a:pPr algn="ctr"/>
                      <a:r>
                        <a:rPr lang="en-US" sz="1000" dirty="0"/>
                        <a:t>+/-</a:t>
                      </a:r>
                    </a:p>
                    <a:p>
                      <a:pPr algn="ctr"/>
                      <a:r>
                        <a:rPr lang="en-US" sz="1000" dirty="0" err="1"/>
                        <a:t>Bemarituzumab</a:t>
                      </a:r>
                      <a:endParaRPr lang="en-US" sz="1000" dirty="0"/>
                    </a:p>
                    <a:p>
                      <a:pPr algn="ctr"/>
                      <a:endParaRPr lang="en-US" sz="1000" dirty="0"/>
                    </a:p>
                    <a:p>
                      <a:pPr algn="ctr"/>
                      <a:endParaRPr lang="en-US" sz="1000" dirty="0"/>
                    </a:p>
                    <a:p>
                      <a:pPr algn="ctr"/>
                      <a:endParaRPr lang="en-US" sz="1000" dirty="0"/>
                    </a:p>
                    <a:p>
                      <a:pPr algn="ctr"/>
                      <a:endParaRPr lang="en-US" sz="1000" dirty="0"/>
                    </a:p>
                    <a:p>
                      <a:pPr algn="ctr"/>
                      <a:endParaRPr lang="en-US" sz="1000" dirty="0"/>
                    </a:p>
                    <a:p>
                      <a:pPr algn="ctr"/>
                      <a:r>
                        <a:rPr lang="en-US" sz="1100" b="0" i="0" kern="1200" dirty="0" err="1">
                          <a:solidFill>
                            <a:schemeClr val="tx1"/>
                          </a:solidFill>
                          <a:effectLst/>
                          <a:latin typeface="+mn-lt"/>
                          <a:ea typeface="+mn-ea"/>
                          <a:cs typeface="+mn-cs"/>
                        </a:rPr>
                        <a:t>Onvansertib</a:t>
                      </a:r>
                      <a:r>
                        <a:rPr lang="en-US" sz="1100" b="0" i="0" kern="1200" dirty="0">
                          <a:solidFill>
                            <a:schemeClr val="tx1"/>
                          </a:solidFill>
                          <a:effectLst/>
                          <a:latin typeface="+mn-lt"/>
                          <a:ea typeface="+mn-ea"/>
                          <a:cs typeface="+mn-cs"/>
                        </a:rPr>
                        <a:t> + FOLFIRI + Bevacizumab Vs FOLFIRI + Bevacizumab</a:t>
                      </a:r>
                      <a:r>
                        <a:rPr lang="en-US" sz="18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alone </a:t>
                      </a:r>
                      <a:endParaRPr lang="en-US" sz="1000" dirty="0"/>
                    </a:p>
                  </a:txBody>
                  <a:tcPr/>
                </a:tc>
                <a:tc>
                  <a:txBody>
                    <a:bodyPr/>
                    <a:lstStyle/>
                    <a:p>
                      <a:r>
                        <a:rPr lang="en-US" sz="1000" dirty="0"/>
                        <a:t>•No prior treatment for metastatic or unresectable disease except for a maximum of 1 dose of mFOLFOX6 with or without nivolumab.</a:t>
                      </a:r>
                    </a:p>
                    <a:p>
                      <a:r>
                        <a:rPr lang="en-US" sz="1000" dirty="0"/>
                        <a:t>•Prior adjuvant, neo-adjuvant, and peri-operative therapy is allowed, it has been completed &gt; 6 months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•No prior treatment with FGF inhibitor</a:t>
                      </a:r>
                      <a:br>
                        <a:rPr lang="en-US" sz="1000" dirty="0"/>
                      </a:br>
                      <a:r>
                        <a:rPr lang="en-US" sz="1000" dirty="0"/>
                        <a:t>•No </a:t>
                      </a:r>
                      <a:r>
                        <a:rPr lang="en-US" sz="1000" b="0" kern="1200" dirty="0">
                          <a:solidFill>
                            <a:schemeClr val="dk1"/>
                          </a:solidFill>
                          <a:effectLst/>
                        </a:rPr>
                        <a:t>Known positive human epidermal growth factor receptor 2 (HER2) status</a:t>
                      </a:r>
                      <a:endParaRPr lang="en-US" sz="1000" dirty="0"/>
                    </a:p>
                    <a:p>
                      <a:r>
                        <a:rPr lang="en-US" sz="1000" dirty="0"/>
                        <a:t>•Patient with treated and asymptomatic CNS metastases</a:t>
                      </a:r>
                    </a:p>
                    <a:p>
                      <a:endParaRPr lang="en-US" sz="1000" dirty="0"/>
                    </a:p>
                    <a:p>
                      <a:r>
                        <a:rPr lang="en-US" sz="950" b="0" i="0" kern="1200" dirty="0">
                          <a:solidFill>
                            <a:schemeClr val="tx1"/>
                          </a:solidFill>
                          <a:effectLst/>
                          <a:latin typeface="+mn-lt"/>
                          <a:ea typeface="+mn-ea"/>
                          <a:cs typeface="+mn-cs"/>
                        </a:rPr>
                        <a:t>• No prior treatment with irinotecan </a:t>
                      </a:r>
                    </a:p>
                    <a:p>
                      <a:r>
                        <a:rPr lang="en-US" sz="950" b="0" i="0" kern="1200" dirty="0">
                          <a:solidFill>
                            <a:schemeClr val="tx1"/>
                          </a:solidFill>
                          <a:effectLst/>
                          <a:latin typeface="+mn-lt"/>
                          <a:ea typeface="+mn-ea"/>
                          <a:cs typeface="+mn-cs"/>
                        </a:rPr>
                        <a:t>• No concomitant KRAS or NRAS and BRAF-V600 mutation or MSI-H/</a:t>
                      </a:r>
                      <a:r>
                        <a:rPr lang="en-US" sz="950" b="0" i="0" kern="1200" dirty="0" err="1">
                          <a:solidFill>
                            <a:schemeClr val="tx1"/>
                          </a:solidFill>
                          <a:effectLst/>
                          <a:latin typeface="+mn-lt"/>
                          <a:ea typeface="+mn-ea"/>
                          <a:cs typeface="+mn-cs"/>
                        </a:rPr>
                        <a:t>dMMR</a:t>
                      </a:r>
                      <a:r>
                        <a:rPr lang="en-US" sz="950" b="0" i="0" kern="1200" dirty="0">
                          <a:solidFill>
                            <a:schemeClr val="tx1"/>
                          </a:solidFill>
                          <a:effectLst/>
                          <a:latin typeface="+mn-lt"/>
                          <a:ea typeface="+mn-ea"/>
                          <a:cs typeface="+mn-cs"/>
                        </a:rPr>
                        <a:t> </a:t>
                      </a:r>
                    </a:p>
                    <a:p>
                      <a:r>
                        <a:rPr lang="en-US" sz="950" b="0" i="0" kern="1200" dirty="0">
                          <a:solidFill>
                            <a:schemeClr val="tx1"/>
                          </a:solidFill>
                          <a:effectLst/>
                          <a:latin typeface="+mn-lt"/>
                          <a:ea typeface="+mn-ea"/>
                          <a:cs typeface="+mn-cs"/>
                        </a:rPr>
                        <a:t>• No Anti-cancer chemotherapy/biologic therapy administered within 28 days prior to the first dose of study drug </a:t>
                      </a:r>
                    </a:p>
                    <a:p>
                      <a:r>
                        <a:rPr lang="en-US" sz="950" b="0" i="0" kern="1200" dirty="0">
                          <a:solidFill>
                            <a:schemeClr val="tx1"/>
                          </a:solidFill>
                          <a:effectLst/>
                          <a:latin typeface="+mn-lt"/>
                          <a:ea typeface="+mn-ea"/>
                          <a:cs typeface="+mn-cs"/>
                        </a:rPr>
                        <a:t>• Tumors that have progressed on an oxaliplatin/fluoropyrimidine--based regimen with or without bevacizumab (see protocol for details) </a:t>
                      </a:r>
                    </a:p>
                    <a:p>
                      <a:r>
                        <a:rPr lang="en-US" sz="950" b="0" i="0" kern="1200" dirty="0">
                          <a:solidFill>
                            <a:schemeClr val="tx1"/>
                          </a:solidFill>
                          <a:effectLst/>
                          <a:latin typeface="+mn-lt"/>
                          <a:ea typeface="+mn-ea"/>
                          <a:cs typeface="+mn-cs"/>
                        </a:rPr>
                        <a:t>• No untreated or symptomatic brain metastasis • No use of strong CYP3A4 or CYP2C19 inhibitors or strong CYP3A4 inducers</a:t>
                      </a:r>
                      <a:endParaRPr lang="en-US" sz="950" dirty="0"/>
                    </a:p>
                  </a:txBody>
                  <a:tcPr/>
                </a:tc>
                <a:tc>
                  <a:txBody>
                    <a:bodyPr/>
                    <a:lstStyle/>
                    <a:p>
                      <a:r>
                        <a:rPr lang="en-US" sz="1000" dirty="0"/>
                        <a:t>A Phase 1b/3 Study of Bemarituzumab Plus Chemotherapy and Nivolumab Versus Chemotherapy and Nivolumab Alone in Subjects With Previously Untreated Advanced Gastric and Gastroesophageal Junction Cancer With FGFR2b Overexpression</a:t>
                      </a:r>
                    </a:p>
                    <a:p>
                      <a:endParaRPr lang="en-US" sz="1000" dirty="0"/>
                    </a:p>
                    <a:p>
                      <a:endParaRPr lang="en-US" sz="1000" dirty="0"/>
                    </a:p>
                    <a:p>
                      <a:endParaRPr lang="en-US" sz="1000" dirty="0"/>
                    </a:p>
                    <a:p>
                      <a:endParaRPr lang="en-US" sz="1000" dirty="0"/>
                    </a:p>
                    <a:p>
                      <a:r>
                        <a:rPr lang="en-US" sz="1100" b="0" i="0" kern="1200" dirty="0">
                          <a:solidFill>
                            <a:schemeClr val="tx1"/>
                          </a:solidFill>
                          <a:effectLst/>
                          <a:latin typeface="+mn-lt"/>
                          <a:ea typeface="+mn-ea"/>
                          <a:cs typeface="+mn-cs"/>
                        </a:rPr>
                        <a:t>A Phase 2, Randomized, Open-label Study of </a:t>
                      </a:r>
                      <a:r>
                        <a:rPr lang="en-US" sz="1100" b="0" i="0" kern="1200" dirty="0" err="1">
                          <a:solidFill>
                            <a:schemeClr val="tx1"/>
                          </a:solidFill>
                          <a:effectLst/>
                          <a:latin typeface="+mn-lt"/>
                          <a:ea typeface="+mn-ea"/>
                          <a:cs typeface="+mn-cs"/>
                        </a:rPr>
                        <a:t>Onvansertib</a:t>
                      </a:r>
                      <a:r>
                        <a:rPr lang="en-US" sz="1100" b="0" i="0" kern="1200" dirty="0">
                          <a:solidFill>
                            <a:schemeClr val="tx1"/>
                          </a:solidFill>
                          <a:effectLst/>
                          <a:latin typeface="+mn-lt"/>
                          <a:ea typeface="+mn-ea"/>
                          <a:cs typeface="+mn-cs"/>
                        </a:rPr>
                        <a:t> in Combination with FOLFIRI and Bevacizumab Versus FOLFIRI and Bevacizumab for Second Line Treatment of Metastatic Colorectal Cancer in Patients with a KRAS or NRAS Mutation</a:t>
                      </a:r>
                      <a:endParaRPr lang="en-US" sz="600" dirty="0"/>
                    </a:p>
                  </a:txBody>
                  <a:tcPr/>
                </a:tc>
                <a:extLst>
                  <a:ext uri="{0D108BD9-81ED-4DB2-BD59-A6C34878D82A}">
                    <a16:rowId xmlns:a16="http://schemas.microsoft.com/office/drawing/2014/main" val="2486268823"/>
                  </a:ext>
                </a:extLst>
              </a:tr>
            </a:tbl>
          </a:graphicData>
        </a:graphic>
      </p:graphicFrame>
      <p:sp>
        <p:nvSpPr>
          <p:cNvPr id="3" name="Rectangle 2">
            <a:extLst>
              <a:ext uri="{FF2B5EF4-FFF2-40B4-BE49-F238E27FC236}">
                <a16:creationId xmlns:a16="http://schemas.microsoft.com/office/drawing/2014/main" id="{1BB32CB4-D0AE-3254-B8D3-5C649906C852}"/>
              </a:ext>
            </a:extLst>
          </p:cNvPr>
          <p:cNvSpPr>
            <a:spLocks noChangeArrowheads="1"/>
          </p:cNvSpPr>
          <p:nvPr/>
        </p:nvSpPr>
        <p:spPr bwMode="auto">
          <a:xfrm>
            <a:off x="4330460" y="298475"/>
            <a:ext cx="2613804" cy="314000"/>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GASTROINTESTINAL</a:t>
            </a:r>
            <a:endParaRPr lang="en-US" sz="2000" b="1" dirty="0">
              <a:solidFill>
                <a:srgbClr val="002060"/>
              </a:solidFill>
              <a:latin typeface="Calibri" panose="020F0502020204030204" pitchFamily="34" charset="0"/>
              <a:cs typeface="Calibri" panose="020F0502020204030204" pitchFamily="34" charset="0"/>
            </a:endParaRPr>
          </a:p>
        </p:txBody>
      </p:sp>
      <p:pic>
        <p:nvPicPr>
          <p:cNvPr id="5" name="Picture 4" descr="CBS Clinic">
            <a:extLst>
              <a:ext uri="{FF2B5EF4-FFF2-40B4-BE49-F238E27FC236}">
                <a16:creationId xmlns:a16="http://schemas.microsoft.com/office/drawing/2014/main" id="{65C46463-6F9A-CCF3-ED59-5F57FCC9120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01710" y="127000"/>
            <a:ext cx="1729740" cy="380274"/>
          </a:xfrm>
          <a:prstGeom prst="rect">
            <a:avLst/>
          </a:prstGeom>
          <a:noFill/>
        </p:spPr>
      </p:pic>
      <p:graphicFrame>
        <p:nvGraphicFramePr>
          <p:cNvPr id="7" name="Table 2">
            <a:extLst>
              <a:ext uri="{FF2B5EF4-FFF2-40B4-BE49-F238E27FC236}">
                <a16:creationId xmlns:a16="http://schemas.microsoft.com/office/drawing/2014/main" id="{5AED924C-0DA4-5FBD-011F-0013A57CA8B6}"/>
              </a:ext>
            </a:extLst>
          </p:cNvPr>
          <p:cNvGraphicFramePr>
            <a:graphicFrameLocks noGrp="1"/>
          </p:cNvGraphicFramePr>
          <p:nvPr>
            <p:extLst>
              <p:ext uri="{D42A27DB-BD31-4B8C-83A1-F6EECF244321}">
                <p14:modId xmlns:p14="http://schemas.microsoft.com/office/powerpoint/2010/main" val="3793317465"/>
              </p:ext>
            </p:extLst>
          </p:nvPr>
        </p:nvGraphicFramePr>
        <p:xfrm>
          <a:off x="393700" y="4258096"/>
          <a:ext cx="11404600" cy="2164080"/>
        </p:xfrm>
        <a:graphic>
          <a:graphicData uri="http://schemas.openxmlformats.org/drawingml/2006/table">
            <a:tbl>
              <a:tblPr firstRow="1" bandRow="1">
                <a:tableStyleId>{72833802-FEF1-4C79-8D5D-14CF1EAF98D9}</a:tableStyleId>
              </a:tblPr>
              <a:tblGrid>
                <a:gridCol w="1630886">
                  <a:extLst>
                    <a:ext uri="{9D8B030D-6E8A-4147-A177-3AD203B41FA5}">
                      <a16:colId xmlns:a16="http://schemas.microsoft.com/office/drawing/2014/main" val="1774324569"/>
                    </a:ext>
                  </a:extLst>
                </a:gridCol>
                <a:gridCol w="1399617">
                  <a:extLst>
                    <a:ext uri="{9D8B030D-6E8A-4147-A177-3AD203B41FA5}">
                      <a16:colId xmlns:a16="http://schemas.microsoft.com/office/drawing/2014/main" val="3121738486"/>
                    </a:ext>
                  </a:extLst>
                </a:gridCol>
                <a:gridCol w="1415611">
                  <a:extLst>
                    <a:ext uri="{9D8B030D-6E8A-4147-A177-3AD203B41FA5}">
                      <a16:colId xmlns:a16="http://schemas.microsoft.com/office/drawing/2014/main" val="1502745024"/>
                    </a:ext>
                  </a:extLst>
                </a:gridCol>
                <a:gridCol w="3790960">
                  <a:extLst>
                    <a:ext uri="{9D8B030D-6E8A-4147-A177-3AD203B41FA5}">
                      <a16:colId xmlns:a16="http://schemas.microsoft.com/office/drawing/2014/main" val="1106225480"/>
                    </a:ext>
                  </a:extLst>
                </a:gridCol>
                <a:gridCol w="3167526">
                  <a:extLst>
                    <a:ext uri="{9D8B030D-6E8A-4147-A177-3AD203B41FA5}">
                      <a16:colId xmlns:a16="http://schemas.microsoft.com/office/drawing/2014/main" val="509151393"/>
                    </a:ext>
                  </a:extLst>
                </a:gridCol>
              </a:tblGrid>
              <a:tr h="0">
                <a:tc>
                  <a:txBody>
                    <a:bodyPr/>
                    <a:lstStyle/>
                    <a:p>
                      <a:r>
                        <a:rPr lang="en-US" sz="1000" dirty="0"/>
                        <a:t>TEMPUS </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1021620">
                <a:tc>
                  <a:txBody>
                    <a:bodyPr/>
                    <a:lstStyle/>
                    <a:p>
                      <a:r>
                        <a:rPr lang="en-US" sz="1000" b="0" u="sng" strike="noStrike" kern="1200" baseline="0" dirty="0" err="1">
                          <a:solidFill>
                            <a:schemeClr val="tx1"/>
                          </a:solidFill>
                        </a:rPr>
                        <a:t>Inspirna</a:t>
                      </a:r>
                      <a:r>
                        <a:rPr lang="en-US" sz="1000" b="0" u="sng" strike="noStrike" kern="1200" baseline="0" dirty="0">
                          <a:solidFill>
                            <a:schemeClr val="tx1"/>
                          </a:solidFill>
                        </a:rPr>
                        <a:t> RGX-202-01</a:t>
                      </a:r>
                    </a:p>
                    <a:p>
                      <a:r>
                        <a:rPr lang="en-US" sz="1000" dirty="0"/>
                        <a:t>Phase I</a:t>
                      </a:r>
                    </a:p>
                    <a:p>
                      <a:r>
                        <a:rPr lang="en-US" sz="1000" dirty="0">
                          <a:hlinkClick r:id="rId5"/>
                        </a:rPr>
                        <a:t>https://clinicaltrials.gov/ct2/show/NCT03597581</a:t>
                      </a:r>
                      <a:endParaRPr lang="en-US" sz="1000" dirty="0"/>
                    </a:p>
                    <a:p>
                      <a:endParaRPr lang="en-US" sz="1000" dirty="0"/>
                    </a:p>
                  </a:txBody>
                  <a:tcPr/>
                </a:tc>
                <a:tc>
                  <a:txBody>
                    <a:bodyPr/>
                    <a:lstStyle/>
                    <a:p>
                      <a:pPr algn="ctr"/>
                      <a:r>
                        <a:rPr lang="en-US" sz="1000" b="0" i="1" u="none" strike="noStrike" kern="1200" baseline="0" dirty="0">
                          <a:solidFill>
                            <a:schemeClr val="tx1"/>
                          </a:solidFill>
                        </a:rPr>
                        <a:t>RAS mutant</a:t>
                      </a:r>
                    </a:p>
                    <a:p>
                      <a:pPr algn="ctr"/>
                      <a:r>
                        <a:rPr lang="en-US" sz="1000" b="0" u="none" strike="noStrike" kern="1200" baseline="0" dirty="0">
                          <a:solidFill>
                            <a:schemeClr val="tx1"/>
                          </a:solidFill>
                        </a:rPr>
                        <a:t>CRC</a:t>
                      </a:r>
                    </a:p>
                    <a:p>
                      <a:pPr algn="ctr"/>
                      <a:r>
                        <a:rPr lang="en-US" sz="1000" b="0" u="none" strike="noStrike" kern="1200" baseline="0" dirty="0">
                          <a:solidFill>
                            <a:schemeClr val="tx1"/>
                          </a:solidFill>
                        </a:rPr>
                        <a:t>Advanced/Metastatic</a:t>
                      </a:r>
                    </a:p>
                    <a:p>
                      <a:pPr algn="ctr"/>
                      <a:r>
                        <a:rPr lang="en-US" sz="1000" b="0" u="none" strike="noStrike" kern="1200" baseline="0" dirty="0">
                          <a:solidFill>
                            <a:schemeClr val="tx1"/>
                          </a:solidFill>
                        </a:rPr>
                        <a:t>(Previously treated with FOLFIRI or other irinotecan containing regimens)</a:t>
                      </a: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none" strike="noStrike" kern="1200" baseline="0" dirty="0">
                          <a:solidFill>
                            <a:schemeClr val="tx1"/>
                          </a:solidFill>
                        </a:rPr>
                        <a:t>RGX-202-101</a:t>
                      </a:r>
                    </a:p>
                    <a:p>
                      <a:pPr algn="ctr"/>
                      <a:endParaRPr lang="en-US" sz="1000" dirty="0"/>
                    </a:p>
                  </a:txBody>
                  <a:tcPr/>
                </a:tc>
                <a:tc>
                  <a:txBody>
                    <a:bodyPr/>
                    <a:lstStyle/>
                    <a:p>
                      <a:r>
                        <a:rPr lang="en-US" sz="1000" b="0" i="0" kern="1200" dirty="0">
                          <a:solidFill>
                            <a:schemeClr val="tx1"/>
                          </a:solidFill>
                          <a:effectLst/>
                          <a:latin typeface="+mn-lt"/>
                          <a:ea typeface="+mn-ea"/>
                          <a:cs typeface="+mn-cs"/>
                        </a:rPr>
                        <a:t>•Patient must have a RAS mutant locally advanced or metastatic colorectal cancer of adenocarcinoma or poorly differentiated histology and must have disease that is resistant to or relapsed following available SOC or for which there is no standard systemic therapy or reasonable therapy</a:t>
                      </a:r>
                    </a:p>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For RGX-202-01 plus FOLFIRI and bevacizumab expansion stages:</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Must have received only one prior standard of care oxaliplatin-containing regimen </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Must have received prior treatment with pembrolizumab if the patient has </a:t>
                      </a:r>
                      <a:r>
                        <a:rPr lang="en-US" sz="1000" b="0" i="0" kern="1200" dirty="0" err="1">
                          <a:solidFill>
                            <a:schemeClr val="tx1"/>
                          </a:solidFill>
                          <a:effectLst/>
                          <a:latin typeface="+mn-lt"/>
                          <a:ea typeface="+mn-ea"/>
                          <a:cs typeface="+mn-cs"/>
                        </a:rPr>
                        <a:t>dMMR</a:t>
                      </a:r>
                      <a:r>
                        <a:rPr lang="en-US" sz="1000" b="0" i="0" kern="1200" dirty="0">
                          <a:solidFill>
                            <a:schemeClr val="tx1"/>
                          </a:solidFill>
                          <a:effectLst/>
                          <a:latin typeface="+mn-lt"/>
                          <a:ea typeface="+mn-ea"/>
                          <a:cs typeface="+mn-cs"/>
                        </a:rPr>
                        <a:t>/MSI-H colorectal cancer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May have received prior treatment with bevacizumab, cetuximab, or panitumumab, or an FDA approved biosimilar.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1 Study of RGX-202-01, a Small Molecule Inhibitor of the Creatine Transporter SLC6a8, as a Single Agent and as Combination Therapy in Patients With Advanced Gastrointestinal Malignancies With Select Expansion Cohorts</a:t>
                      </a:r>
                      <a:endParaRPr lang="en-US" sz="1000" b="0" i="0" u="none" strike="noStrike" kern="1200" baseline="0" dirty="0">
                        <a:solidFill>
                          <a:schemeClr val="tx1"/>
                        </a:solidFill>
                        <a:effectLst/>
                        <a:latin typeface="+mn-lt"/>
                        <a:ea typeface="+mn-ea"/>
                        <a:cs typeface="+mn-cs"/>
                      </a:endParaRPr>
                    </a:p>
                    <a:p>
                      <a:endParaRPr lang="en-US" sz="1000" dirty="0"/>
                    </a:p>
                  </a:txBody>
                  <a:tcPr/>
                </a:tc>
                <a:extLst>
                  <a:ext uri="{0D108BD9-81ED-4DB2-BD59-A6C34878D82A}">
                    <a16:rowId xmlns:a16="http://schemas.microsoft.com/office/drawing/2014/main" val="300454285"/>
                  </a:ext>
                </a:extLst>
              </a:tr>
            </a:tbl>
          </a:graphicData>
        </a:graphic>
      </p:graphicFrame>
    </p:spTree>
    <p:extLst>
      <p:ext uri="{BB962C8B-B14F-4D97-AF65-F5344CB8AC3E}">
        <p14:creationId xmlns:p14="http://schemas.microsoft.com/office/powerpoint/2010/main" val="389154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BS Clinic">
            <a:extLst>
              <a:ext uri="{FF2B5EF4-FFF2-40B4-BE49-F238E27FC236}">
                <a16:creationId xmlns:a16="http://schemas.microsoft.com/office/drawing/2014/main" id="{92B8959A-272F-4274-082B-A67CD977080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422" y="52803"/>
            <a:ext cx="1855028" cy="407818"/>
          </a:xfrm>
          <a:prstGeom prst="rect">
            <a:avLst/>
          </a:prstGeom>
          <a:noFill/>
        </p:spPr>
      </p:pic>
      <p:graphicFrame>
        <p:nvGraphicFramePr>
          <p:cNvPr id="7" name="Table 2">
            <a:extLst>
              <a:ext uri="{FF2B5EF4-FFF2-40B4-BE49-F238E27FC236}">
                <a16:creationId xmlns:a16="http://schemas.microsoft.com/office/drawing/2014/main" id="{19663E6A-3595-B394-D3D8-DAA2F41D2702}"/>
              </a:ext>
            </a:extLst>
          </p:cNvPr>
          <p:cNvGraphicFramePr>
            <a:graphicFrameLocks noGrp="1"/>
          </p:cNvGraphicFramePr>
          <p:nvPr>
            <p:extLst>
              <p:ext uri="{D42A27DB-BD31-4B8C-83A1-F6EECF244321}">
                <p14:modId xmlns:p14="http://schemas.microsoft.com/office/powerpoint/2010/main" val="1433756220"/>
              </p:ext>
            </p:extLst>
          </p:nvPr>
        </p:nvGraphicFramePr>
        <p:xfrm>
          <a:off x="378088" y="507273"/>
          <a:ext cx="11449622" cy="1808348"/>
        </p:xfrm>
        <a:graphic>
          <a:graphicData uri="http://schemas.openxmlformats.org/drawingml/2006/table">
            <a:tbl>
              <a:tblPr firstRow="1" bandRow="1">
                <a:tableStyleId>{72833802-FEF1-4C79-8D5D-14CF1EAF98D9}</a:tableStyleId>
              </a:tblPr>
              <a:tblGrid>
                <a:gridCol w="1603215">
                  <a:extLst>
                    <a:ext uri="{9D8B030D-6E8A-4147-A177-3AD203B41FA5}">
                      <a16:colId xmlns:a16="http://schemas.microsoft.com/office/drawing/2014/main" val="1774324569"/>
                    </a:ext>
                  </a:extLst>
                </a:gridCol>
                <a:gridCol w="1401995">
                  <a:extLst>
                    <a:ext uri="{9D8B030D-6E8A-4147-A177-3AD203B41FA5}">
                      <a16:colId xmlns:a16="http://schemas.microsoft.com/office/drawing/2014/main" val="3121738486"/>
                    </a:ext>
                  </a:extLst>
                </a:gridCol>
                <a:gridCol w="1474097">
                  <a:extLst>
                    <a:ext uri="{9D8B030D-6E8A-4147-A177-3AD203B41FA5}">
                      <a16:colId xmlns:a16="http://schemas.microsoft.com/office/drawing/2014/main" val="1502745024"/>
                    </a:ext>
                  </a:extLst>
                </a:gridCol>
                <a:gridCol w="3863275">
                  <a:extLst>
                    <a:ext uri="{9D8B030D-6E8A-4147-A177-3AD203B41FA5}">
                      <a16:colId xmlns:a16="http://schemas.microsoft.com/office/drawing/2014/main" val="1106225480"/>
                    </a:ext>
                  </a:extLst>
                </a:gridCol>
                <a:gridCol w="3107040">
                  <a:extLst>
                    <a:ext uri="{9D8B030D-6E8A-4147-A177-3AD203B41FA5}">
                      <a16:colId xmlns:a16="http://schemas.microsoft.com/office/drawing/2014/main" val="509151393"/>
                    </a:ext>
                  </a:extLst>
                </a:gridCol>
              </a:tblGrid>
              <a:tr h="245200">
                <a:tc>
                  <a:txBody>
                    <a:bodyPr/>
                    <a:lstStyle/>
                    <a:p>
                      <a:r>
                        <a:rPr lang="en-US" sz="1000" dirty="0"/>
                        <a:t>Tempus/CARIS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398450">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1164698">
                <a:tc>
                  <a:txBody>
                    <a:bodyPr/>
                    <a:lstStyle/>
                    <a:p>
                      <a:r>
                        <a:rPr lang="en-US" sz="1000" u="sng" dirty="0"/>
                        <a:t>Mirati KRYSTAL-10</a:t>
                      </a:r>
                    </a:p>
                    <a:p>
                      <a:r>
                        <a:rPr lang="en-US" sz="1000" dirty="0"/>
                        <a:t>Phase III</a:t>
                      </a:r>
                    </a:p>
                    <a:p>
                      <a:r>
                        <a:rPr lang="en-US" sz="1000" dirty="0">
                          <a:hlinkClick r:id="rId3"/>
                        </a:rPr>
                        <a:t>https://clinicaltrials.gov/ct2/show/NCT04793958</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algn="ctr"/>
                      <a:r>
                        <a:rPr lang="en-US" sz="1000" i="1" dirty="0"/>
                        <a:t>KRAS G12C</a:t>
                      </a:r>
                    </a:p>
                    <a:p>
                      <a:pPr algn="ctr"/>
                      <a:r>
                        <a:rPr lang="en-US" sz="1000" dirty="0"/>
                        <a:t>CRC</a:t>
                      </a:r>
                      <a:endParaRPr lang="en-US" sz="1000" i="1" dirty="0"/>
                    </a:p>
                    <a:p>
                      <a:pPr algn="ctr"/>
                      <a:r>
                        <a:rPr lang="en-US" sz="1000" dirty="0"/>
                        <a:t>Advanced/Metastatic</a:t>
                      </a:r>
                    </a:p>
                    <a:p>
                      <a:pPr algn="ctr"/>
                      <a:r>
                        <a:rPr lang="en-US" sz="1000" dirty="0"/>
                        <a:t>Second line</a:t>
                      </a:r>
                    </a:p>
                    <a:p>
                      <a:pPr algn="ctr"/>
                      <a:endParaRPr lang="en-US" sz="1000" dirty="0"/>
                    </a:p>
                  </a:txBody>
                  <a:tcPr/>
                </a:tc>
                <a:tc>
                  <a:txBody>
                    <a:bodyPr/>
                    <a:lstStyle/>
                    <a:p>
                      <a:pPr algn="ctr"/>
                      <a:r>
                        <a:rPr lang="en-US" sz="1000" dirty="0"/>
                        <a:t>MRTX849 (</a:t>
                      </a:r>
                      <a:r>
                        <a:rPr lang="en-US" sz="1000" dirty="0" err="1"/>
                        <a:t>Adagrasib</a:t>
                      </a:r>
                      <a:r>
                        <a:rPr lang="en-US" sz="1000" dirty="0"/>
                        <a:t>) </a:t>
                      </a:r>
                      <a:br>
                        <a:rPr lang="en-US" sz="1000" dirty="0"/>
                      </a:br>
                      <a:r>
                        <a:rPr lang="en-US" sz="1000" dirty="0"/>
                        <a:t>+ </a:t>
                      </a:r>
                    </a:p>
                    <a:p>
                      <a:pPr algn="ctr"/>
                      <a:r>
                        <a:rPr lang="en-US" sz="1000" dirty="0"/>
                        <a:t>Cetuximab or</a:t>
                      </a:r>
                    </a:p>
                    <a:p>
                      <a:pPr algn="ctr"/>
                      <a:r>
                        <a:rPr lang="en-US" sz="1000" dirty="0"/>
                        <a:t>FOLFIRIOX</a:t>
                      </a:r>
                    </a:p>
                    <a:p>
                      <a:pPr algn="ctr"/>
                      <a:endParaRPr lang="en-US" sz="1000" dirty="0"/>
                    </a:p>
                  </a:txBody>
                  <a:tcPr/>
                </a:tc>
                <a:tc>
                  <a:txBody>
                    <a:bodyPr/>
                    <a:lstStyle/>
                    <a:p>
                      <a:r>
                        <a:rPr lang="en-US" sz="1000" dirty="0"/>
                        <a:t>•Prior therapy in 1st line with Oxaliplatin or irinotecan.</a:t>
                      </a:r>
                    </a:p>
                    <a:p>
                      <a:r>
                        <a:rPr lang="en-US" sz="1000" dirty="0"/>
                        <a:t>•No prior treatment with KRAS G12C or anti-EGFR antibody (cetuximab or panitumumab)</a:t>
                      </a:r>
                    </a:p>
                    <a:p>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Randomized Phase 3 Study of MRTX849 in Combination With Cetuximab Versus Chemotherapy in Patients With Advanced Colorectal Cancer With KRAS G12C Mutation With Disease Progression On or After Standard First-Line Therapy</a:t>
                      </a:r>
                    </a:p>
                    <a:p>
                      <a:endParaRPr lang="en-US" sz="10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535061637"/>
                  </a:ext>
                </a:extLst>
              </a:tr>
            </a:tbl>
          </a:graphicData>
        </a:graphic>
      </p:graphicFrame>
      <p:sp>
        <p:nvSpPr>
          <p:cNvPr id="8" name="Rectangle 7">
            <a:extLst>
              <a:ext uri="{FF2B5EF4-FFF2-40B4-BE49-F238E27FC236}">
                <a16:creationId xmlns:a16="http://schemas.microsoft.com/office/drawing/2014/main" id="{89392EB6-FCF0-C5F6-B39B-70EED9D5C077}"/>
              </a:ext>
            </a:extLst>
          </p:cNvPr>
          <p:cNvSpPr>
            <a:spLocks noChangeArrowheads="1"/>
          </p:cNvSpPr>
          <p:nvPr/>
        </p:nvSpPr>
        <p:spPr bwMode="auto">
          <a:xfrm>
            <a:off x="4314825" y="174146"/>
            <a:ext cx="2621964" cy="302837"/>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GASTROINTESTINAL</a:t>
            </a:r>
            <a:endParaRPr lang="en-US" sz="2000" b="1" dirty="0">
              <a:solidFill>
                <a:srgbClr val="002060"/>
              </a:solidFill>
              <a:latin typeface="Calibri" panose="020F0502020204030204" pitchFamily="34" charset="0"/>
              <a:cs typeface="Calibri" panose="020F0502020204030204" pitchFamily="34" charset="0"/>
            </a:endParaRPr>
          </a:p>
        </p:txBody>
      </p:sp>
      <p:graphicFrame>
        <p:nvGraphicFramePr>
          <p:cNvPr id="5" name="Table 2">
            <a:extLst>
              <a:ext uri="{FF2B5EF4-FFF2-40B4-BE49-F238E27FC236}">
                <a16:creationId xmlns:a16="http://schemas.microsoft.com/office/drawing/2014/main" id="{D88DFAC5-98F7-52C1-D99E-A498B7C5A46C}"/>
              </a:ext>
            </a:extLst>
          </p:cNvPr>
          <p:cNvGraphicFramePr>
            <a:graphicFrameLocks noGrp="1"/>
          </p:cNvGraphicFramePr>
          <p:nvPr>
            <p:extLst>
              <p:ext uri="{D42A27DB-BD31-4B8C-83A1-F6EECF244321}">
                <p14:modId xmlns:p14="http://schemas.microsoft.com/office/powerpoint/2010/main" val="1106706656"/>
              </p:ext>
            </p:extLst>
          </p:nvPr>
        </p:nvGraphicFramePr>
        <p:xfrm>
          <a:off x="378088" y="2323039"/>
          <a:ext cx="11449621" cy="1416959"/>
        </p:xfrm>
        <a:graphic>
          <a:graphicData uri="http://schemas.openxmlformats.org/drawingml/2006/table">
            <a:tbl>
              <a:tblPr firstRow="1" bandRow="1">
                <a:tableStyleId>{72833802-FEF1-4C79-8D5D-14CF1EAF98D9}</a:tableStyleId>
              </a:tblPr>
              <a:tblGrid>
                <a:gridCol w="1603405">
                  <a:extLst>
                    <a:ext uri="{9D8B030D-6E8A-4147-A177-3AD203B41FA5}">
                      <a16:colId xmlns:a16="http://schemas.microsoft.com/office/drawing/2014/main" val="1774324569"/>
                    </a:ext>
                  </a:extLst>
                </a:gridCol>
                <a:gridCol w="1402161">
                  <a:extLst>
                    <a:ext uri="{9D8B030D-6E8A-4147-A177-3AD203B41FA5}">
                      <a16:colId xmlns:a16="http://schemas.microsoft.com/office/drawing/2014/main" val="3121738486"/>
                    </a:ext>
                  </a:extLst>
                </a:gridCol>
                <a:gridCol w="1474272">
                  <a:extLst>
                    <a:ext uri="{9D8B030D-6E8A-4147-A177-3AD203B41FA5}">
                      <a16:colId xmlns:a16="http://schemas.microsoft.com/office/drawing/2014/main" val="1502745024"/>
                    </a:ext>
                  </a:extLst>
                </a:gridCol>
                <a:gridCol w="3863733">
                  <a:extLst>
                    <a:ext uri="{9D8B030D-6E8A-4147-A177-3AD203B41FA5}">
                      <a16:colId xmlns:a16="http://schemas.microsoft.com/office/drawing/2014/main" val="1106225480"/>
                    </a:ext>
                  </a:extLst>
                </a:gridCol>
                <a:gridCol w="3106050">
                  <a:extLst>
                    <a:ext uri="{9D8B030D-6E8A-4147-A177-3AD203B41FA5}">
                      <a16:colId xmlns:a16="http://schemas.microsoft.com/office/drawing/2014/main" val="509151393"/>
                    </a:ext>
                  </a:extLst>
                </a:gridCol>
              </a:tblGrid>
              <a:tr h="246428">
                <a:tc>
                  <a:txBody>
                    <a:bodyPr/>
                    <a:lstStyle/>
                    <a:p>
                      <a:r>
                        <a:rPr lang="en-US" sz="1000" dirty="0"/>
                        <a:t>CARIS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1170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strike="noStrike" kern="1200" baseline="0" dirty="0">
                          <a:solidFill>
                            <a:schemeClr val="tx1"/>
                          </a:solidFill>
                          <a:latin typeface="+mn-lt"/>
                          <a:ea typeface="+mn-ea"/>
                          <a:cs typeface="+mn-cs"/>
                        </a:rPr>
                        <a:t>Redx Pharma Plc (RXC004/0002)</a:t>
                      </a:r>
                      <a:endParaRPr lang="en-US" sz="10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Phase II</a:t>
                      </a:r>
                    </a:p>
                    <a:p>
                      <a:r>
                        <a:rPr lang="en-US" sz="1000" b="0" i="0" u="none" strike="noStrike" kern="1200" dirty="0">
                          <a:solidFill>
                            <a:schemeClr val="tx1"/>
                          </a:solidFill>
                          <a:effectLst/>
                          <a:latin typeface="+mn-lt"/>
                          <a:ea typeface="+mn-ea"/>
                          <a:cs typeface="+mn-cs"/>
                          <a:hlinkClick r:id="rId4"/>
                        </a:rPr>
                        <a:t>https://clinicaltrials.gov/show/NCT04907539</a:t>
                      </a:r>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RNF43 or RSPO2,</a:t>
                      </a:r>
                    </a:p>
                    <a:p>
                      <a:pPr algn="ctr"/>
                      <a:r>
                        <a:rPr lang="en-US" sz="1000" b="0" i="1" u="none" strike="noStrike" kern="1200" baseline="0" dirty="0">
                          <a:solidFill>
                            <a:schemeClr val="tx1"/>
                          </a:solidFill>
                          <a:latin typeface="+mn-lt"/>
                          <a:ea typeface="+mn-ea"/>
                          <a:cs typeface="+mn-cs"/>
                        </a:rPr>
                        <a:t>RSPO3</a:t>
                      </a:r>
                    </a:p>
                    <a:p>
                      <a:pPr algn="ctr"/>
                      <a:r>
                        <a:rPr lang="en-US" sz="1000" b="0" i="0" u="none" strike="noStrike" kern="1200" baseline="0" dirty="0">
                          <a:solidFill>
                            <a:schemeClr val="tx1"/>
                          </a:solidFill>
                          <a:latin typeface="+mn-lt"/>
                          <a:ea typeface="+mn-ea"/>
                          <a:cs typeface="+mn-cs"/>
                        </a:rPr>
                        <a:t>Metastatic MSS CRC</a:t>
                      </a:r>
                    </a:p>
                    <a:p>
                      <a:pPr algn="ctr"/>
                      <a:r>
                        <a:rPr lang="en-US" sz="1000" b="0" i="0" u="none" strike="noStrike" kern="1200" baseline="0" dirty="0">
                          <a:solidFill>
                            <a:schemeClr val="tx1"/>
                          </a:solidFill>
                          <a:latin typeface="+mn-lt"/>
                          <a:ea typeface="+mn-ea"/>
                          <a:cs typeface="+mn-cs"/>
                        </a:rPr>
                        <a:t>Subsequent line</a:t>
                      </a:r>
                      <a:endParaRPr lang="en-US" sz="1000" dirty="0"/>
                    </a:p>
                  </a:txBody>
                  <a:tcPr/>
                </a:tc>
                <a:tc>
                  <a:txBody>
                    <a:bodyPr/>
                    <a:lstStyle/>
                    <a:p>
                      <a:pPr algn="ctr"/>
                      <a:r>
                        <a:rPr lang="en-US" sz="1000" b="0" i="0" u="none" strike="noStrike" kern="1200" baseline="0" dirty="0">
                          <a:solidFill>
                            <a:schemeClr val="tx1"/>
                          </a:solidFill>
                          <a:latin typeface="+mn-lt"/>
                          <a:ea typeface="+mn-ea"/>
                          <a:cs typeface="+mn-cs"/>
                        </a:rPr>
                        <a:t>RXC004</a:t>
                      </a:r>
                      <a:endParaRPr lang="en-US" sz="1000" dirty="0"/>
                    </a:p>
                  </a:txBody>
                  <a:tcPr/>
                </a:tc>
                <a:tc>
                  <a:txBody>
                    <a:bodyPr/>
                    <a:lstStyle/>
                    <a:p>
                      <a:r>
                        <a:rPr lang="en-US" sz="1000" dirty="0">
                          <a:latin typeface="+mn-lt"/>
                        </a:rPr>
                        <a:t>•</a:t>
                      </a:r>
                      <a:r>
                        <a:rPr lang="en-US" sz="1000" b="0" i="0" kern="1200" dirty="0">
                          <a:solidFill>
                            <a:schemeClr val="tx1"/>
                          </a:solidFill>
                          <a:effectLst/>
                          <a:latin typeface="+mn-lt"/>
                          <a:ea typeface="+mn-ea"/>
                          <a:cs typeface="+mn-cs"/>
                        </a:rPr>
                        <a:t>Metastatic Colorectal cancer (CRC), and (1) documented tumor tissue aberration in RNF43 and/or RSPO, (2)  confirmation of microsatellite stable (MSS) status</a:t>
                      </a:r>
                    </a:p>
                    <a:p>
                      <a:r>
                        <a:rPr lang="en-US" sz="1000" b="0" i="0" kern="1200" dirty="0">
                          <a:solidFill>
                            <a:schemeClr val="tx1"/>
                          </a:solidFill>
                          <a:effectLst/>
                          <a:latin typeface="+mn-lt"/>
                          <a:ea typeface="+mn-ea"/>
                          <a:cs typeface="Calibri" panose="020F0502020204030204" pitchFamily="34" charset="0"/>
                        </a:rPr>
                        <a:t>•</a:t>
                      </a:r>
                      <a:r>
                        <a:rPr lang="en-US" sz="1000" b="0" i="0" kern="1200" dirty="0">
                          <a:solidFill>
                            <a:schemeClr val="tx1"/>
                          </a:solidFill>
                          <a:effectLst/>
                          <a:latin typeface="+mn-lt"/>
                          <a:ea typeface="+mn-ea"/>
                          <a:cs typeface="+mn-cs"/>
                        </a:rPr>
                        <a:t>Patients must have had documented radiological progression following a minimum of 1 prior SOC treatment regimen for metastatic disease</a:t>
                      </a:r>
                    </a:p>
                    <a:p>
                      <a:r>
                        <a:rPr lang="en-US" sz="1000" dirty="0">
                          <a:latin typeface="Calibri" panose="020F0502020204030204" pitchFamily="34" charset="0"/>
                          <a:cs typeface="Calibri" panose="020F0502020204030204" pitchFamily="34" charset="0"/>
                        </a:rPr>
                        <a:t>•</a:t>
                      </a:r>
                      <a:r>
                        <a:rPr lang="en-US" sz="1000" dirty="0">
                          <a:latin typeface="+mn-lt"/>
                        </a:rPr>
                        <a:t>Patient with no known or suspected brain metastases</a:t>
                      </a:r>
                    </a:p>
                  </a:txBody>
                  <a:tcPr/>
                </a:tc>
                <a:tc>
                  <a:txBody>
                    <a:bodyPr/>
                    <a:lstStyle/>
                    <a:p>
                      <a:r>
                        <a:rPr lang="en-US" sz="1000" b="0" i="0" u="none" strike="noStrike" kern="1200" baseline="0" dirty="0">
                          <a:solidFill>
                            <a:schemeClr val="tx1"/>
                          </a:solidFill>
                          <a:latin typeface="+mn-lt"/>
                          <a:ea typeface="+mn-ea"/>
                          <a:cs typeface="+mn-cs"/>
                        </a:rPr>
                        <a:t>A Multi-arm, Phase II, Open-Label, </a:t>
                      </a:r>
                      <a:r>
                        <a:rPr lang="en-US" sz="1000" b="0" i="0" u="none" strike="noStrike" kern="1200" baseline="0" dirty="0" err="1">
                          <a:solidFill>
                            <a:schemeClr val="tx1"/>
                          </a:solidFill>
                          <a:latin typeface="+mn-lt"/>
                          <a:ea typeface="+mn-ea"/>
                          <a:cs typeface="+mn-cs"/>
                        </a:rPr>
                        <a:t>Multicentre</a:t>
                      </a:r>
                      <a:r>
                        <a:rPr lang="en-US" sz="1000" b="0" i="0" u="none" strike="noStrike" kern="1200" baseline="0" dirty="0">
                          <a:solidFill>
                            <a:schemeClr val="tx1"/>
                          </a:solidFill>
                          <a:latin typeface="+mn-lt"/>
                          <a:ea typeface="+mn-ea"/>
                          <a:cs typeface="+mn-cs"/>
                        </a:rPr>
                        <a:t> Study to Assess the Preliminary Efficacy of RXC004 in Monotherapy and in Combination with Nivolumab, in Patients with Ring Finger Protein 43 (RNF43) or R-</a:t>
                      </a:r>
                      <a:r>
                        <a:rPr lang="en-US" sz="1000" b="0" i="0" u="none" strike="noStrike" kern="1200" baseline="0" dirty="0" err="1">
                          <a:solidFill>
                            <a:schemeClr val="tx1"/>
                          </a:solidFill>
                          <a:latin typeface="+mn-lt"/>
                          <a:ea typeface="+mn-ea"/>
                          <a:cs typeface="+mn-cs"/>
                        </a:rPr>
                        <a:t>spondin</a:t>
                      </a:r>
                      <a:r>
                        <a:rPr lang="en-US" sz="1000" b="0" i="0" u="none" strike="noStrike" kern="1200" baseline="0" dirty="0">
                          <a:solidFill>
                            <a:schemeClr val="tx1"/>
                          </a:solidFill>
                          <a:latin typeface="+mn-lt"/>
                          <a:ea typeface="+mn-ea"/>
                          <a:cs typeface="+mn-cs"/>
                        </a:rPr>
                        <a:t> (RSPO) Aberrated, Metastatic, Microsatellite Stable, Colorectal Cancer who have Progressed</a:t>
                      </a:r>
                    </a:p>
                    <a:p>
                      <a:r>
                        <a:rPr lang="en-US" sz="1000" b="0" i="0" u="none" strike="noStrike" kern="1200" baseline="0" dirty="0">
                          <a:solidFill>
                            <a:schemeClr val="tx1"/>
                          </a:solidFill>
                          <a:latin typeface="+mn-lt"/>
                          <a:ea typeface="+mn-ea"/>
                          <a:cs typeface="+mn-cs"/>
                        </a:rPr>
                        <a:t>following Therapy with Current Standard of Care</a:t>
                      </a:r>
                    </a:p>
                  </a:txBody>
                  <a:tcPr/>
                </a:tc>
                <a:extLst>
                  <a:ext uri="{0D108BD9-81ED-4DB2-BD59-A6C34878D82A}">
                    <a16:rowId xmlns:a16="http://schemas.microsoft.com/office/drawing/2014/main" val="535061637"/>
                  </a:ext>
                </a:extLst>
              </a:tr>
            </a:tbl>
          </a:graphicData>
        </a:graphic>
      </p:graphicFrame>
    </p:spTree>
    <p:extLst>
      <p:ext uri="{BB962C8B-B14F-4D97-AF65-F5344CB8AC3E}">
        <p14:creationId xmlns:p14="http://schemas.microsoft.com/office/powerpoint/2010/main" val="135856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S Clinic">
            <a:extLst>
              <a:ext uri="{FF2B5EF4-FFF2-40B4-BE49-F238E27FC236}">
                <a16:creationId xmlns:a16="http://schemas.microsoft.com/office/drawing/2014/main" id="{C30F7B4F-1291-87DA-1246-1AE4EA1CB6B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6422" y="52803"/>
            <a:ext cx="1855028" cy="407818"/>
          </a:xfrm>
          <a:prstGeom prst="rect">
            <a:avLst/>
          </a:prstGeom>
          <a:noFill/>
        </p:spPr>
      </p:pic>
      <p:graphicFrame>
        <p:nvGraphicFramePr>
          <p:cNvPr id="5" name="Table 2">
            <a:extLst>
              <a:ext uri="{FF2B5EF4-FFF2-40B4-BE49-F238E27FC236}">
                <a16:creationId xmlns:a16="http://schemas.microsoft.com/office/drawing/2014/main" id="{ACB539B3-EE46-F946-BC19-2A93949E6BA8}"/>
              </a:ext>
            </a:extLst>
          </p:cNvPr>
          <p:cNvGraphicFramePr>
            <a:graphicFrameLocks noGrp="1"/>
          </p:cNvGraphicFramePr>
          <p:nvPr>
            <p:extLst>
              <p:ext uri="{D42A27DB-BD31-4B8C-83A1-F6EECF244321}">
                <p14:modId xmlns:p14="http://schemas.microsoft.com/office/powerpoint/2010/main" val="2138914393"/>
              </p:ext>
            </p:extLst>
          </p:nvPr>
        </p:nvGraphicFramePr>
        <p:xfrm>
          <a:off x="378088" y="564024"/>
          <a:ext cx="11449622" cy="3173490"/>
        </p:xfrm>
        <a:graphic>
          <a:graphicData uri="http://schemas.openxmlformats.org/drawingml/2006/table">
            <a:tbl>
              <a:tblPr firstRow="1" bandRow="1">
                <a:tableStyleId>{F2DE63D5-997A-4646-A377-4702673A728D}</a:tableStyleId>
              </a:tblPr>
              <a:tblGrid>
                <a:gridCol w="1603215">
                  <a:extLst>
                    <a:ext uri="{9D8B030D-6E8A-4147-A177-3AD203B41FA5}">
                      <a16:colId xmlns:a16="http://schemas.microsoft.com/office/drawing/2014/main" val="1774324569"/>
                    </a:ext>
                  </a:extLst>
                </a:gridCol>
                <a:gridCol w="1401995">
                  <a:extLst>
                    <a:ext uri="{9D8B030D-6E8A-4147-A177-3AD203B41FA5}">
                      <a16:colId xmlns:a16="http://schemas.microsoft.com/office/drawing/2014/main" val="3121738486"/>
                    </a:ext>
                  </a:extLst>
                </a:gridCol>
                <a:gridCol w="1474097">
                  <a:extLst>
                    <a:ext uri="{9D8B030D-6E8A-4147-A177-3AD203B41FA5}">
                      <a16:colId xmlns:a16="http://schemas.microsoft.com/office/drawing/2014/main" val="1502745024"/>
                    </a:ext>
                  </a:extLst>
                </a:gridCol>
                <a:gridCol w="3863275">
                  <a:extLst>
                    <a:ext uri="{9D8B030D-6E8A-4147-A177-3AD203B41FA5}">
                      <a16:colId xmlns:a16="http://schemas.microsoft.com/office/drawing/2014/main" val="1106225480"/>
                    </a:ext>
                  </a:extLst>
                </a:gridCol>
                <a:gridCol w="3107040">
                  <a:extLst>
                    <a:ext uri="{9D8B030D-6E8A-4147-A177-3AD203B41FA5}">
                      <a16:colId xmlns:a16="http://schemas.microsoft.com/office/drawing/2014/main" val="509151393"/>
                    </a:ext>
                  </a:extLst>
                </a:gridCol>
              </a:tblGrid>
              <a:tr h="245200">
                <a:tc>
                  <a:txBody>
                    <a:bodyPr/>
                    <a:lstStyle/>
                    <a:p>
                      <a:r>
                        <a:rPr lang="en-US" sz="1000" dirty="0"/>
                        <a:t>Tempus</a:t>
                      </a:r>
                    </a:p>
                  </a:txBody>
                  <a:tcPr>
                    <a:solidFill>
                      <a:schemeClr val="accent1">
                        <a:lumMod val="40000"/>
                        <a:lumOff val="60000"/>
                      </a:schemeClr>
                    </a:solidFill>
                  </a:tcPr>
                </a:tc>
                <a:tc>
                  <a:txBody>
                    <a:bodyPr/>
                    <a:lstStyle/>
                    <a:p>
                      <a:endParaRPr lang="en-US" sz="1000" dirty="0"/>
                    </a:p>
                  </a:txBody>
                  <a:tcPr>
                    <a:solidFill>
                      <a:schemeClr val="accent1">
                        <a:lumMod val="40000"/>
                        <a:lumOff val="60000"/>
                      </a:schemeClr>
                    </a:solidFill>
                  </a:tcPr>
                </a:tc>
                <a:tc>
                  <a:txBody>
                    <a:bodyPr/>
                    <a:lstStyle/>
                    <a:p>
                      <a:endParaRPr lang="en-US" sz="1000" dirty="0"/>
                    </a:p>
                  </a:txBody>
                  <a:tcPr>
                    <a:solidFill>
                      <a:schemeClr val="accent1">
                        <a:lumMod val="40000"/>
                        <a:lumOff val="60000"/>
                      </a:schemeClr>
                    </a:solidFill>
                  </a:tcPr>
                </a:tc>
                <a:tc>
                  <a:txBody>
                    <a:bodyPr/>
                    <a:lstStyle/>
                    <a:p>
                      <a:endParaRPr lang="en-US" sz="1000" dirty="0"/>
                    </a:p>
                  </a:txBody>
                  <a:tcPr>
                    <a:solidFill>
                      <a:schemeClr val="accent1">
                        <a:lumMod val="40000"/>
                        <a:lumOff val="60000"/>
                      </a:schemeClr>
                    </a:solidFill>
                  </a:tcPr>
                </a:tc>
                <a:tc>
                  <a:txBody>
                    <a:bodyPr/>
                    <a:lstStyle/>
                    <a:p>
                      <a:endParaRPr lang="en-US" sz="1000" dirty="0"/>
                    </a:p>
                  </a:txBody>
                  <a:tcPr>
                    <a:solidFill>
                      <a:schemeClr val="accent1">
                        <a:lumMod val="40000"/>
                        <a:lumOff val="60000"/>
                      </a:schemeClr>
                    </a:solidFill>
                  </a:tcPr>
                </a:tc>
                <a:extLst>
                  <a:ext uri="{0D108BD9-81ED-4DB2-BD59-A6C34878D82A}">
                    <a16:rowId xmlns:a16="http://schemas.microsoft.com/office/drawing/2014/main" val="3530334283"/>
                  </a:ext>
                </a:extLst>
              </a:tr>
              <a:tr h="398450">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1164698">
                <a:tc>
                  <a:txBody>
                    <a:bodyPr/>
                    <a:lstStyle/>
                    <a:p>
                      <a:r>
                        <a:rPr lang="en-US" sz="1000" u="sng" dirty="0"/>
                        <a:t>Bristol-Myers Squibb</a:t>
                      </a:r>
                    </a:p>
                    <a:p>
                      <a:r>
                        <a:rPr lang="en-US" sz="1000" u="sng" dirty="0"/>
                        <a:t>CA116001</a:t>
                      </a:r>
                    </a:p>
                    <a:p>
                      <a:r>
                        <a:rPr lang="en-US" sz="1000" dirty="0"/>
                        <a:t>Phase II</a:t>
                      </a:r>
                    </a:p>
                    <a:p>
                      <a:r>
                        <a:rPr lang="en-US" sz="1000" dirty="0">
                          <a:hlinkClick r:id="rId3"/>
                        </a:rPr>
                        <a:t>https://clinicaltrials.gov/ct2/show/NCT05613088</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algn="ctr"/>
                      <a:r>
                        <a:rPr lang="en-US" sz="1000" dirty="0"/>
                        <a:t>High grade serous (HGS) ovarian, primary peritoneal or fallopian tube cancer</a:t>
                      </a:r>
                    </a:p>
                    <a:p>
                      <a:pPr algn="ctr"/>
                      <a:r>
                        <a:rPr lang="en-US" sz="1000" dirty="0"/>
                        <a:t>Platinum-resistant disease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MORAb-202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t>
                      </a:r>
                      <a:r>
                        <a:rPr lang="en-US" sz="1000" b="0" i="0" kern="1200" dirty="0" err="1">
                          <a:solidFill>
                            <a:schemeClr val="tx1"/>
                          </a:solidFill>
                          <a:effectLst/>
                          <a:latin typeface="+mn-lt"/>
                          <a:ea typeface="+mn-ea"/>
                          <a:cs typeface="+mn-cs"/>
                        </a:rPr>
                        <a:t>Farletuzumab</a:t>
                      </a:r>
                      <a:r>
                        <a:rPr lang="en-US" sz="1000" b="0" i="0" kern="1200" dirty="0">
                          <a:solidFill>
                            <a:schemeClr val="tx1"/>
                          </a:solidFill>
                          <a:effectLst/>
                          <a:latin typeface="+mn-lt"/>
                          <a:ea typeface="+mn-ea"/>
                          <a:cs typeface="+mn-cs"/>
                        </a:rPr>
                        <a:t> </a:t>
                      </a:r>
                      <a:r>
                        <a:rPr lang="en-US" sz="1000" b="0" i="0" kern="1200" dirty="0" err="1">
                          <a:solidFill>
                            <a:schemeClr val="tx1"/>
                          </a:solidFill>
                          <a:effectLst/>
                          <a:latin typeface="+mn-lt"/>
                          <a:ea typeface="+mn-ea"/>
                          <a:cs typeface="+mn-cs"/>
                        </a:rPr>
                        <a:t>Ecteribulin</a:t>
                      </a:r>
                      <a:endParaRPr lang="en-US" sz="1000" dirty="0"/>
                    </a:p>
                    <a:p>
                      <a:pPr algn="ctr"/>
                      <a:r>
                        <a:rPr lang="en-US" sz="1000" dirty="0"/>
                        <a:t>Vs</a:t>
                      </a:r>
                    </a:p>
                    <a:p>
                      <a:pPr algn="ctr"/>
                      <a:r>
                        <a:rPr lang="en-US" sz="1000" dirty="0"/>
                        <a:t>Investigator’s choice of chemotherapy {</a:t>
                      </a:r>
                      <a:r>
                        <a:rPr lang="en-US" sz="1000" b="0" i="0" kern="1200" dirty="0">
                          <a:solidFill>
                            <a:schemeClr val="tx1"/>
                          </a:solidFill>
                          <a:effectLst/>
                          <a:latin typeface="+mn-lt"/>
                          <a:ea typeface="+mn-ea"/>
                          <a:cs typeface="+mn-cs"/>
                        </a:rPr>
                        <a:t>Paclitaxel, Pegylated Liposomal Doxorubicin (PLD),Topotecan}</a:t>
                      </a:r>
                      <a:endParaRPr lang="en-US" sz="1000" dirty="0"/>
                    </a:p>
                  </a:txBody>
                  <a:tcPr/>
                </a:tc>
                <a:tc>
                  <a:txBody>
                    <a:bodyPr/>
                    <a:lstStyle/>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Histologically-confirmed HGS ovarian, primary peritoneal, or fallopian tube cancer. </a:t>
                      </a:r>
                    </a:p>
                    <a:p>
                      <a:r>
                        <a:rPr lang="en-US" sz="1000" b="0" i="0" kern="1200" dirty="0">
                          <a:solidFill>
                            <a:schemeClr val="tx1"/>
                          </a:solidFill>
                          <a:effectLst/>
                          <a:latin typeface="+mn-lt"/>
                          <a:ea typeface="+mn-ea"/>
                          <a:cs typeface="+mn-cs"/>
                        </a:rPr>
                        <a:t>•Platinum-resistant disease, defined as:</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u="sng" kern="1200" dirty="0">
                          <a:solidFill>
                            <a:schemeClr val="tx1"/>
                          </a:solidFill>
                          <a:effectLst/>
                          <a:latin typeface="+mn-lt"/>
                          <a:ea typeface="+mn-ea"/>
                          <a:cs typeface="+mn-cs"/>
                        </a:rPr>
                        <a:t>For participants who had only 1 line of platinum-based therapy</a:t>
                      </a:r>
                      <a:r>
                        <a:rPr lang="en-US" sz="1000" b="0" i="0" kern="1200" dirty="0">
                          <a:solidFill>
                            <a:schemeClr val="tx1"/>
                          </a:solidFill>
                          <a:effectLst/>
                          <a:latin typeface="+mn-lt"/>
                          <a:ea typeface="+mn-ea"/>
                          <a:cs typeface="+mn-cs"/>
                        </a:rPr>
                        <a:t>: progression between &gt; 1 month and ≤ 6 months after the last dose of platinum-based therapy of at least 4 cycles.</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u="sng" kern="1200" dirty="0">
                          <a:solidFill>
                            <a:schemeClr val="tx1"/>
                          </a:solidFill>
                          <a:effectLst/>
                          <a:latin typeface="+mn-lt"/>
                          <a:ea typeface="+mn-ea"/>
                          <a:cs typeface="+mn-cs"/>
                        </a:rPr>
                        <a:t>For participants who had 2 or 3 lines of platinum-based therapy</a:t>
                      </a:r>
                      <a:r>
                        <a:rPr lang="en-US" sz="1000" b="0" i="0" kern="1200" dirty="0">
                          <a:solidFill>
                            <a:schemeClr val="tx1"/>
                          </a:solidFill>
                          <a:effectLst/>
                          <a:latin typeface="+mn-lt"/>
                          <a:ea typeface="+mn-ea"/>
                          <a:cs typeface="+mn-cs"/>
                        </a:rPr>
                        <a:t>: progression ≤ 6 months after the last dose of platinum-based therapy.</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u="sng" kern="1200" dirty="0">
                          <a:solidFill>
                            <a:schemeClr val="tx1"/>
                          </a:solidFill>
                          <a:effectLst/>
                          <a:latin typeface="+mn-lt"/>
                          <a:ea typeface="+mn-ea"/>
                          <a:cs typeface="+mn-cs"/>
                        </a:rPr>
                        <a:t>Participants have received at least 1 but no more than 3 prior lines of systemic therapy </a:t>
                      </a:r>
                      <a:r>
                        <a:rPr lang="en-US" sz="1000" b="0" i="0" kern="1200" dirty="0">
                          <a:solidFill>
                            <a:schemeClr val="tx1"/>
                          </a:solidFill>
                          <a:effectLst/>
                          <a:latin typeface="+mn-lt"/>
                          <a:ea typeface="+mn-ea"/>
                          <a:cs typeface="+mn-cs"/>
                        </a:rPr>
                        <a:t>and for whom single-agent therapy is appropriate as the next line of therapy. Participants may have been treated with up to 1 line of therapy subsequent to determination of platinum-resistance.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Clear cell, mucinous, endometrioid or sarcomatous histology, or mixed tumors, or low grade or borderline ovarian cancer.</a:t>
                      </a:r>
                    </a:p>
                    <a:p>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2 Open-label Randomized Study of </a:t>
                      </a:r>
                      <a:r>
                        <a:rPr lang="en-US" sz="1000" b="0" i="0" kern="1200" dirty="0" err="1">
                          <a:solidFill>
                            <a:schemeClr val="tx1"/>
                          </a:solidFill>
                          <a:effectLst/>
                          <a:latin typeface="+mn-lt"/>
                          <a:ea typeface="+mn-ea"/>
                          <a:cs typeface="+mn-cs"/>
                        </a:rPr>
                        <a:t>Farletuzumab</a:t>
                      </a:r>
                      <a:r>
                        <a:rPr lang="en-US" sz="1000" b="0" i="0" kern="1200" dirty="0">
                          <a:solidFill>
                            <a:schemeClr val="tx1"/>
                          </a:solidFill>
                          <a:effectLst/>
                          <a:latin typeface="+mn-lt"/>
                          <a:ea typeface="+mn-ea"/>
                          <a:cs typeface="+mn-cs"/>
                        </a:rPr>
                        <a:t> </a:t>
                      </a:r>
                      <a:r>
                        <a:rPr lang="en-US" sz="1000" b="0" i="0" kern="1200" dirty="0" err="1">
                          <a:solidFill>
                            <a:schemeClr val="tx1"/>
                          </a:solidFill>
                          <a:effectLst/>
                          <a:latin typeface="+mn-lt"/>
                          <a:ea typeface="+mn-ea"/>
                          <a:cs typeface="+mn-cs"/>
                        </a:rPr>
                        <a:t>Ecteribulin</a:t>
                      </a:r>
                      <a:r>
                        <a:rPr lang="en-US" sz="1000" b="0" i="0" kern="1200" dirty="0">
                          <a:solidFill>
                            <a:schemeClr val="tx1"/>
                          </a:solidFill>
                          <a:effectLst/>
                          <a:latin typeface="+mn-lt"/>
                          <a:ea typeface="+mn-ea"/>
                          <a:cs typeface="+mn-cs"/>
                        </a:rPr>
                        <a:t> (MORAb-202), a Folate Receptor Alpha-targeting Antibody-drug Conjugate, Versus Investigator's Choice Chemotherapy in Women With Platinum-resistant High-grade Serous (HGS) Ovarian, Primary Peritoneal, or Fallopian Tube Cancer</a:t>
                      </a:r>
                      <a:endParaRPr lang="en-US" sz="1000" dirty="0"/>
                    </a:p>
                    <a:p>
                      <a:endParaRPr lang="en-US" sz="10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535061637"/>
                  </a:ext>
                </a:extLst>
              </a:tr>
            </a:tbl>
          </a:graphicData>
        </a:graphic>
      </p:graphicFrame>
      <p:sp>
        <p:nvSpPr>
          <p:cNvPr id="6" name="Rectangle 5">
            <a:extLst>
              <a:ext uri="{FF2B5EF4-FFF2-40B4-BE49-F238E27FC236}">
                <a16:creationId xmlns:a16="http://schemas.microsoft.com/office/drawing/2014/main" id="{70E70256-E40A-A0F5-03E9-5241B1C9AA34}"/>
              </a:ext>
            </a:extLst>
          </p:cNvPr>
          <p:cNvSpPr>
            <a:spLocks noChangeArrowheads="1"/>
          </p:cNvSpPr>
          <p:nvPr/>
        </p:nvSpPr>
        <p:spPr bwMode="auto">
          <a:xfrm>
            <a:off x="4398213" y="169165"/>
            <a:ext cx="2621964" cy="302837"/>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GYNECOLOGIC</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356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
            <a:extLst>
              <a:ext uri="{FF2B5EF4-FFF2-40B4-BE49-F238E27FC236}">
                <a16:creationId xmlns:a16="http://schemas.microsoft.com/office/drawing/2014/main" id="{535EA63D-2FE9-D4C7-9FF6-DAB940BB2B36}"/>
              </a:ext>
            </a:extLst>
          </p:cNvPr>
          <p:cNvGraphicFramePr>
            <a:graphicFrameLocks noGrp="1"/>
          </p:cNvGraphicFramePr>
          <p:nvPr>
            <p:extLst>
              <p:ext uri="{D42A27DB-BD31-4B8C-83A1-F6EECF244321}">
                <p14:modId xmlns:p14="http://schemas.microsoft.com/office/powerpoint/2010/main" val="4085942340"/>
              </p:ext>
            </p:extLst>
          </p:nvPr>
        </p:nvGraphicFramePr>
        <p:xfrm>
          <a:off x="410546" y="587825"/>
          <a:ext cx="11417164" cy="2424565"/>
        </p:xfrm>
        <a:graphic>
          <a:graphicData uri="http://schemas.openxmlformats.org/drawingml/2006/table">
            <a:tbl>
              <a:tblPr firstRow="1" bandRow="1">
                <a:tableStyleId>{F2DE63D5-997A-4646-A377-4702673A728D}</a:tableStyleId>
              </a:tblPr>
              <a:tblGrid>
                <a:gridCol w="1598670">
                  <a:extLst>
                    <a:ext uri="{9D8B030D-6E8A-4147-A177-3AD203B41FA5}">
                      <a16:colId xmlns:a16="http://schemas.microsoft.com/office/drawing/2014/main" val="1774324569"/>
                    </a:ext>
                  </a:extLst>
                </a:gridCol>
                <a:gridCol w="1398020">
                  <a:extLst>
                    <a:ext uri="{9D8B030D-6E8A-4147-A177-3AD203B41FA5}">
                      <a16:colId xmlns:a16="http://schemas.microsoft.com/office/drawing/2014/main" val="3121738486"/>
                    </a:ext>
                  </a:extLst>
                </a:gridCol>
                <a:gridCol w="1469919">
                  <a:extLst>
                    <a:ext uri="{9D8B030D-6E8A-4147-A177-3AD203B41FA5}">
                      <a16:colId xmlns:a16="http://schemas.microsoft.com/office/drawing/2014/main" val="1502745024"/>
                    </a:ext>
                  </a:extLst>
                </a:gridCol>
                <a:gridCol w="3708969">
                  <a:extLst>
                    <a:ext uri="{9D8B030D-6E8A-4147-A177-3AD203B41FA5}">
                      <a16:colId xmlns:a16="http://schemas.microsoft.com/office/drawing/2014/main" val="1106225480"/>
                    </a:ext>
                  </a:extLst>
                </a:gridCol>
                <a:gridCol w="3241586">
                  <a:extLst>
                    <a:ext uri="{9D8B030D-6E8A-4147-A177-3AD203B41FA5}">
                      <a16:colId xmlns:a16="http://schemas.microsoft.com/office/drawing/2014/main" val="509151393"/>
                    </a:ext>
                  </a:extLst>
                </a:gridCol>
              </a:tblGrid>
              <a:tr h="241128">
                <a:tc>
                  <a:txBody>
                    <a:bodyPr/>
                    <a:lstStyle/>
                    <a:p>
                      <a:r>
                        <a:rPr lang="en-US" sz="1000" dirty="0"/>
                        <a:t>TEMPUS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412885">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916991810"/>
                  </a:ext>
                </a:extLst>
              </a:tr>
              <a:tr h="994653">
                <a:tc>
                  <a:txBody>
                    <a:bodyPr/>
                    <a:lstStyle/>
                    <a:p>
                      <a:r>
                        <a:rPr lang="en-US" sz="1000" u="sng" dirty="0"/>
                        <a:t>AbbVie </a:t>
                      </a:r>
                      <a:r>
                        <a:rPr lang="en-US" sz="1000" u="sng" dirty="0" err="1"/>
                        <a:t>ReVenG</a:t>
                      </a:r>
                      <a:r>
                        <a:rPr lang="en-US" sz="1000" u="sng" dirty="0"/>
                        <a:t> (M20-356)</a:t>
                      </a:r>
                    </a:p>
                    <a:p>
                      <a:r>
                        <a:rPr lang="en-US" sz="1000" dirty="0"/>
                        <a:t>Phase II</a:t>
                      </a:r>
                    </a:p>
                    <a:p>
                      <a:r>
                        <a:rPr lang="en-US" sz="1000" dirty="0">
                          <a:hlinkClick r:id="rId2"/>
                        </a:rPr>
                        <a:t>https://clinicaltrials.gov/ct2/show/NCT04895436</a:t>
                      </a:r>
                      <a:endParaRPr lang="en-US" sz="1000" dirty="0"/>
                    </a:p>
                    <a:p>
                      <a:endParaRPr lang="en-US" sz="1000" dirty="0"/>
                    </a:p>
                  </a:txBody>
                  <a:tcPr/>
                </a:tc>
                <a:tc>
                  <a:txBody>
                    <a:bodyPr/>
                    <a:lstStyle/>
                    <a:p>
                      <a:pPr algn="ctr"/>
                      <a:r>
                        <a:rPr lang="en-US" sz="1000" dirty="0"/>
                        <a:t>CLL</a:t>
                      </a:r>
                    </a:p>
                    <a:p>
                      <a:pPr algn="ctr"/>
                      <a:r>
                        <a:rPr lang="en-US" sz="1000" dirty="0"/>
                        <a:t>Response on partial remission on </a:t>
                      </a:r>
                      <a:r>
                        <a:rPr lang="en-US" sz="1000" dirty="0" err="1"/>
                        <a:t>Venetoclax</a:t>
                      </a:r>
                      <a:r>
                        <a:rPr lang="en-US" sz="1000" dirty="0"/>
                        <a:t> + Obinutuzumab (</a:t>
                      </a:r>
                      <a:r>
                        <a:rPr lang="en-US" sz="1000" dirty="0" err="1"/>
                        <a:t>VenG</a:t>
                      </a:r>
                      <a:r>
                        <a:rPr lang="en-US" sz="1000" dirty="0"/>
                        <a:t>) as first-line therapy</a:t>
                      </a:r>
                    </a:p>
                    <a:p>
                      <a:pPr algn="ctr"/>
                      <a:endParaRPr lang="en-US" sz="1000" dirty="0"/>
                    </a:p>
                  </a:txBody>
                  <a:tcPr/>
                </a:tc>
                <a:tc>
                  <a:txBody>
                    <a:bodyPr/>
                    <a:lstStyle/>
                    <a:p>
                      <a:pPr algn="ctr"/>
                      <a:r>
                        <a:rPr lang="en-US" sz="1000" dirty="0"/>
                        <a:t>Obinutuzumab</a:t>
                      </a:r>
                    </a:p>
                    <a:p>
                      <a:pPr algn="ctr"/>
                      <a:r>
                        <a:rPr lang="en-US" sz="1000" dirty="0"/>
                        <a:t>+</a:t>
                      </a:r>
                    </a:p>
                    <a:p>
                      <a:pPr algn="ctr"/>
                      <a:r>
                        <a:rPr lang="en-US" sz="1000" dirty="0" err="1"/>
                        <a:t>Venetoclax</a:t>
                      </a:r>
                      <a:endParaRPr lang="en-US" sz="1000" dirty="0"/>
                    </a:p>
                    <a:p>
                      <a:pPr algn="ctr"/>
                      <a:endParaRPr lang="en-US" sz="1000" dirty="0"/>
                    </a:p>
                  </a:txBody>
                  <a:tcPr/>
                </a:tc>
                <a:tc>
                  <a:txBody>
                    <a:bodyPr/>
                    <a:lstStyle/>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Documented diagnosis of chronic lymphocytic leukemia (CLL)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Previously completed </a:t>
                      </a:r>
                      <a:r>
                        <a:rPr lang="en-US" sz="1000" b="0" i="0" kern="1200" dirty="0" err="1">
                          <a:solidFill>
                            <a:schemeClr val="tx1"/>
                          </a:solidFill>
                          <a:effectLst/>
                          <a:latin typeface="+mn-lt"/>
                          <a:ea typeface="+mn-ea"/>
                          <a:cs typeface="+mn-cs"/>
                        </a:rPr>
                        <a:t>venetoclax</a:t>
                      </a:r>
                      <a:r>
                        <a:rPr lang="en-US" sz="1000" b="0" i="0" kern="1200" dirty="0">
                          <a:solidFill>
                            <a:schemeClr val="tx1"/>
                          </a:solidFill>
                          <a:effectLst/>
                          <a:latin typeface="+mn-lt"/>
                          <a:ea typeface="+mn-ea"/>
                          <a:cs typeface="+mn-cs"/>
                        </a:rPr>
                        <a:t> + </a:t>
                      </a:r>
                      <a:r>
                        <a:rPr lang="en-US" sz="1000" b="0" i="0" kern="1200" dirty="0" err="1">
                          <a:solidFill>
                            <a:schemeClr val="tx1"/>
                          </a:solidFill>
                          <a:effectLst/>
                          <a:latin typeface="+mn-lt"/>
                          <a:ea typeface="+mn-ea"/>
                          <a:cs typeface="+mn-cs"/>
                        </a:rPr>
                        <a:t>obinutuzumab</a:t>
                      </a:r>
                      <a:r>
                        <a:rPr lang="en-US" sz="1000" b="0" i="0" kern="1200" dirty="0">
                          <a:solidFill>
                            <a:schemeClr val="tx1"/>
                          </a:solidFill>
                          <a:effectLst/>
                          <a:latin typeface="+mn-lt"/>
                          <a:ea typeface="+mn-ea"/>
                          <a:cs typeface="+mn-cs"/>
                        </a:rPr>
                        <a:t> (</a:t>
                      </a:r>
                      <a:r>
                        <a:rPr lang="en-US" sz="1000" b="0" i="0" kern="1200" dirty="0" err="1">
                          <a:solidFill>
                            <a:schemeClr val="tx1"/>
                          </a:solidFill>
                          <a:effectLst/>
                          <a:latin typeface="+mn-lt"/>
                          <a:ea typeface="+mn-ea"/>
                          <a:cs typeface="+mn-cs"/>
                        </a:rPr>
                        <a:t>VenG</a:t>
                      </a:r>
                      <a:r>
                        <a:rPr lang="en-US" sz="1000" b="0" i="0" kern="1200" dirty="0">
                          <a:solidFill>
                            <a:schemeClr val="tx1"/>
                          </a:solidFill>
                          <a:effectLst/>
                          <a:latin typeface="+mn-lt"/>
                          <a:ea typeface="+mn-ea"/>
                          <a:cs typeface="+mn-cs"/>
                        </a:rPr>
                        <a:t>) regimen as a fixed duration first-line (1L) therapy and achieved complete remission, complete remission with incomplete marrow recovery, partial remission, or nodular partial remission.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More than 24 months (Cohort 1) or 12-24 months (Cohort 2) have elapsed between last dose of </a:t>
                      </a:r>
                      <a:r>
                        <a:rPr lang="en-US" sz="1000" b="0" i="0" kern="1200" dirty="0" err="1">
                          <a:solidFill>
                            <a:schemeClr val="tx1"/>
                          </a:solidFill>
                          <a:effectLst/>
                          <a:latin typeface="+mn-lt"/>
                          <a:ea typeface="+mn-ea"/>
                          <a:cs typeface="+mn-cs"/>
                        </a:rPr>
                        <a:t>venetoclax</a:t>
                      </a:r>
                      <a:r>
                        <a:rPr lang="en-US" sz="1000" b="0" i="0" kern="1200" dirty="0">
                          <a:solidFill>
                            <a:schemeClr val="tx1"/>
                          </a:solidFill>
                          <a:effectLst/>
                          <a:latin typeface="+mn-lt"/>
                          <a:ea typeface="+mn-ea"/>
                          <a:cs typeface="+mn-cs"/>
                        </a:rPr>
                        <a:t> and disease progression after completion of 1L </a:t>
                      </a:r>
                      <a:r>
                        <a:rPr lang="en-US" sz="1000" b="0" i="0" kern="1200" dirty="0" err="1">
                          <a:solidFill>
                            <a:schemeClr val="tx1"/>
                          </a:solidFill>
                          <a:effectLst/>
                          <a:latin typeface="+mn-lt"/>
                          <a:ea typeface="+mn-ea"/>
                          <a:cs typeface="+mn-cs"/>
                        </a:rPr>
                        <a:t>VenG</a:t>
                      </a:r>
                      <a:r>
                        <a:rPr lang="en-US" sz="1000" b="0" i="0" kern="1200" dirty="0">
                          <a:solidFill>
                            <a:schemeClr val="tx1"/>
                          </a:solidFill>
                          <a:effectLst/>
                          <a:latin typeface="+mn-lt"/>
                          <a:ea typeface="+mn-ea"/>
                          <a:cs typeface="+mn-cs"/>
                        </a:rPr>
                        <a:t>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Not Received intervening treatment for CLL after previous treatment with </a:t>
                      </a:r>
                      <a:r>
                        <a:rPr lang="en-US" sz="1000" b="0" i="0" kern="1200" dirty="0" err="1">
                          <a:solidFill>
                            <a:schemeClr val="tx1"/>
                          </a:solidFill>
                          <a:effectLst/>
                          <a:latin typeface="+mn-lt"/>
                          <a:ea typeface="+mn-ea"/>
                          <a:cs typeface="+mn-cs"/>
                        </a:rPr>
                        <a:t>VenG</a:t>
                      </a:r>
                      <a:r>
                        <a:rPr lang="en-US" sz="1000" b="0" i="0" kern="1200" dirty="0">
                          <a:solidFill>
                            <a:schemeClr val="tx1"/>
                          </a:solidFill>
                          <a:effectLst/>
                          <a:latin typeface="+mn-lt"/>
                          <a:ea typeface="+mn-ea"/>
                          <a:cs typeface="+mn-cs"/>
                        </a:rPr>
                        <a:t>.</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Multicenter, Open-Label, Phase 2 Study to Evaluate the Efficacy and Safety of </a:t>
                      </a:r>
                      <a:r>
                        <a:rPr lang="en-US" sz="1000" b="0" i="0" kern="1200" dirty="0" err="1">
                          <a:solidFill>
                            <a:schemeClr val="tx1"/>
                          </a:solidFill>
                          <a:effectLst/>
                          <a:latin typeface="+mn-lt"/>
                          <a:ea typeface="+mn-ea"/>
                          <a:cs typeface="+mn-cs"/>
                        </a:rPr>
                        <a:t>Venetoclax</a:t>
                      </a:r>
                      <a:r>
                        <a:rPr lang="en-US" sz="1000" b="0" i="0" kern="1200" dirty="0">
                          <a:solidFill>
                            <a:schemeClr val="tx1"/>
                          </a:solidFill>
                          <a:effectLst/>
                          <a:latin typeface="+mn-lt"/>
                          <a:ea typeface="+mn-ea"/>
                          <a:cs typeface="+mn-cs"/>
                        </a:rPr>
                        <a:t>-Obinutuzumab Retreatment in Patients With Recurring Chronic Lymphocytic Leukemia</a:t>
                      </a:r>
                      <a:endParaRPr lang="en-US" sz="400" dirty="0"/>
                    </a:p>
                    <a:p>
                      <a:endParaRPr lang="en-US" sz="1000" dirty="0"/>
                    </a:p>
                  </a:txBody>
                  <a:tcPr/>
                </a:tc>
                <a:extLst>
                  <a:ext uri="{0D108BD9-81ED-4DB2-BD59-A6C34878D82A}">
                    <a16:rowId xmlns:a16="http://schemas.microsoft.com/office/drawing/2014/main" val="300454285"/>
                  </a:ext>
                </a:extLst>
              </a:tr>
            </a:tbl>
          </a:graphicData>
        </a:graphic>
      </p:graphicFrame>
      <p:sp>
        <p:nvSpPr>
          <p:cNvPr id="5" name="Rectangle 4">
            <a:extLst>
              <a:ext uri="{FF2B5EF4-FFF2-40B4-BE49-F238E27FC236}">
                <a16:creationId xmlns:a16="http://schemas.microsoft.com/office/drawing/2014/main" id="{134A21F3-175F-10D7-2FB1-063321A293A6}"/>
              </a:ext>
            </a:extLst>
          </p:cNvPr>
          <p:cNvSpPr>
            <a:spLocks noChangeArrowheads="1"/>
          </p:cNvSpPr>
          <p:nvPr/>
        </p:nvSpPr>
        <p:spPr bwMode="auto">
          <a:xfrm>
            <a:off x="4245428" y="234899"/>
            <a:ext cx="2800801" cy="274947"/>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HEMATOLOGIC MALIGNANCY</a:t>
            </a:r>
            <a:endParaRPr lang="en-US" sz="2000" b="1" dirty="0">
              <a:solidFill>
                <a:srgbClr val="002060"/>
              </a:solidFill>
              <a:latin typeface="Calibri" panose="020F0502020204030204" pitchFamily="34" charset="0"/>
              <a:cs typeface="Calibri" panose="020F0502020204030204" pitchFamily="34" charset="0"/>
            </a:endParaRPr>
          </a:p>
        </p:txBody>
      </p:sp>
      <p:pic>
        <p:nvPicPr>
          <p:cNvPr id="6" name="Picture 5" descr="CBS Clinic">
            <a:extLst>
              <a:ext uri="{FF2B5EF4-FFF2-40B4-BE49-F238E27FC236}">
                <a16:creationId xmlns:a16="http://schemas.microsoft.com/office/drawing/2014/main" id="{579F6786-CAF4-7994-10BB-96BFCD1C51A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76422" y="99456"/>
            <a:ext cx="1855028" cy="407818"/>
          </a:xfrm>
          <a:prstGeom prst="rect">
            <a:avLst/>
          </a:prstGeom>
          <a:noFill/>
        </p:spPr>
      </p:pic>
      <p:graphicFrame>
        <p:nvGraphicFramePr>
          <p:cNvPr id="2" name="Table 2">
            <a:extLst>
              <a:ext uri="{FF2B5EF4-FFF2-40B4-BE49-F238E27FC236}">
                <a16:creationId xmlns:a16="http://schemas.microsoft.com/office/drawing/2014/main" id="{4A25E090-7A08-FD6A-5837-DC1C5991A6A5}"/>
              </a:ext>
            </a:extLst>
          </p:cNvPr>
          <p:cNvGraphicFramePr>
            <a:graphicFrameLocks noGrp="1"/>
          </p:cNvGraphicFramePr>
          <p:nvPr>
            <p:extLst>
              <p:ext uri="{D42A27DB-BD31-4B8C-83A1-F6EECF244321}">
                <p14:modId xmlns:p14="http://schemas.microsoft.com/office/powerpoint/2010/main" val="2290242226"/>
              </p:ext>
            </p:extLst>
          </p:nvPr>
        </p:nvGraphicFramePr>
        <p:xfrm>
          <a:off x="410546" y="3553242"/>
          <a:ext cx="11417164" cy="2011680"/>
        </p:xfrm>
        <a:graphic>
          <a:graphicData uri="http://schemas.openxmlformats.org/drawingml/2006/table">
            <a:tbl>
              <a:tblPr firstRow="1" bandRow="1">
                <a:tableStyleId>{F2DE63D5-997A-4646-A377-4702673A728D}</a:tableStyleId>
              </a:tblPr>
              <a:tblGrid>
                <a:gridCol w="1598670">
                  <a:extLst>
                    <a:ext uri="{9D8B030D-6E8A-4147-A177-3AD203B41FA5}">
                      <a16:colId xmlns:a16="http://schemas.microsoft.com/office/drawing/2014/main" val="1774324569"/>
                    </a:ext>
                  </a:extLst>
                </a:gridCol>
                <a:gridCol w="1398020">
                  <a:extLst>
                    <a:ext uri="{9D8B030D-6E8A-4147-A177-3AD203B41FA5}">
                      <a16:colId xmlns:a16="http://schemas.microsoft.com/office/drawing/2014/main" val="3121738486"/>
                    </a:ext>
                  </a:extLst>
                </a:gridCol>
                <a:gridCol w="1469919">
                  <a:extLst>
                    <a:ext uri="{9D8B030D-6E8A-4147-A177-3AD203B41FA5}">
                      <a16:colId xmlns:a16="http://schemas.microsoft.com/office/drawing/2014/main" val="1502745024"/>
                    </a:ext>
                  </a:extLst>
                </a:gridCol>
                <a:gridCol w="3708969">
                  <a:extLst>
                    <a:ext uri="{9D8B030D-6E8A-4147-A177-3AD203B41FA5}">
                      <a16:colId xmlns:a16="http://schemas.microsoft.com/office/drawing/2014/main" val="1106225480"/>
                    </a:ext>
                  </a:extLst>
                </a:gridCol>
                <a:gridCol w="3241586">
                  <a:extLst>
                    <a:ext uri="{9D8B030D-6E8A-4147-A177-3AD203B41FA5}">
                      <a16:colId xmlns:a16="http://schemas.microsoft.com/office/drawing/2014/main" val="509151393"/>
                    </a:ext>
                  </a:extLst>
                </a:gridCol>
              </a:tblGrid>
              <a:tr h="241128">
                <a:tc>
                  <a:txBody>
                    <a:bodyPr/>
                    <a:lstStyle/>
                    <a:p>
                      <a:r>
                        <a:rPr lang="en-US" sz="1000" dirty="0"/>
                        <a:t>OPN/TEMPUS/CARIS</a:t>
                      </a:r>
                    </a:p>
                  </a:txBody>
                  <a:tcPr>
                    <a:solidFill>
                      <a:srgbClr val="7030A0"/>
                    </a:solidFill>
                  </a:tcPr>
                </a:tc>
                <a:tc>
                  <a:txBody>
                    <a:bodyPr/>
                    <a:lstStyle/>
                    <a:p>
                      <a:endParaRPr lang="en-US" sz="1000" dirty="0"/>
                    </a:p>
                  </a:txBody>
                  <a:tcPr>
                    <a:solidFill>
                      <a:srgbClr val="7030A0"/>
                    </a:solidFill>
                  </a:tcPr>
                </a:tc>
                <a:tc>
                  <a:txBody>
                    <a:bodyPr/>
                    <a:lstStyle/>
                    <a:p>
                      <a:endParaRPr lang="en-US" sz="1000" dirty="0"/>
                    </a:p>
                  </a:txBody>
                  <a:tcPr>
                    <a:solidFill>
                      <a:srgbClr val="7030A0"/>
                    </a:solidFill>
                  </a:tcPr>
                </a:tc>
                <a:tc>
                  <a:txBody>
                    <a:bodyPr/>
                    <a:lstStyle/>
                    <a:p>
                      <a:endParaRPr lang="en-US" sz="1000" dirty="0"/>
                    </a:p>
                  </a:txBody>
                  <a:tcPr>
                    <a:solidFill>
                      <a:srgbClr val="7030A0"/>
                    </a:solidFill>
                  </a:tcPr>
                </a:tc>
                <a:tc>
                  <a:txBody>
                    <a:bodyPr/>
                    <a:lstStyle/>
                    <a:p>
                      <a:endParaRPr lang="en-US" sz="1000" dirty="0"/>
                    </a:p>
                  </a:txBody>
                  <a:tcPr>
                    <a:solidFill>
                      <a:srgbClr val="7030A0"/>
                    </a:solidFill>
                  </a:tcPr>
                </a:tc>
                <a:extLst>
                  <a:ext uri="{0D108BD9-81ED-4DB2-BD59-A6C34878D82A}">
                    <a16:rowId xmlns:a16="http://schemas.microsoft.com/office/drawing/2014/main" val="3530334283"/>
                  </a:ext>
                </a:extLst>
              </a:tr>
              <a:tr h="994653">
                <a:tc>
                  <a:txBody>
                    <a:bodyPr/>
                    <a:lstStyle/>
                    <a:p>
                      <a:r>
                        <a:rPr lang="en-US" sz="1000" u="sng" dirty="0"/>
                        <a:t>Boehringer Ingelheim</a:t>
                      </a:r>
                    </a:p>
                    <a:p>
                      <a:r>
                        <a:rPr lang="en-US" sz="1000" u="sng" dirty="0"/>
                        <a:t>(Brightline-1)</a:t>
                      </a:r>
                    </a:p>
                    <a:p>
                      <a:r>
                        <a:rPr lang="en-US" sz="1000" dirty="0"/>
                        <a:t>Phase II/III</a:t>
                      </a:r>
                    </a:p>
                    <a:p>
                      <a:r>
                        <a:rPr lang="en-US" sz="1000" dirty="0">
                          <a:hlinkClick r:id="rId4"/>
                        </a:rPr>
                        <a:t>https://clinicaltrials.gov/ct2/show/NCT05218499</a:t>
                      </a:r>
                      <a:endParaRPr lang="en-US" sz="1000" dirty="0"/>
                    </a:p>
                    <a:p>
                      <a:endParaRPr lang="en-US" sz="1000" dirty="0"/>
                    </a:p>
                    <a:p>
                      <a:endParaRPr lang="en-US" sz="1000" dirty="0"/>
                    </a:p>
                  </a:txBody>
                  <a:tcPr/>
                </a:tc>
                <a:tc>
                  <a:txBody>
                    <a:bodyPr/>
                    <a:lstStyle/>
                    <a:p>
                      <a:pPr algn="ctr"/>
                      <a:r>
                        <a:rPr lang="en-US" sz="1000" dirty="0"/>
                        <a:t>MDM2-amplified</a:t>
                      </a:r>
                    </a:p>
                    <a:p>
                      <a:pPr algn="ctr"/>
                      <a:r>
                        <a:rPr lang="en-US" sz="1000" dirty="0"/>
                        <a:t>Dedifferentiated Liposarcoma (DDLPS)</a:t>
                      </a:r>
                    </a:p>
                    <a:p>
                      <a:pPr algn="ctr"/>
                      <a:r>
                        <a:rPr lang="en-US" sz="1000" dirty="0"/>
                        <a:t>First Line</a:t>
                      </a:r>
                    </a:p>
                  </a:txBody>
                  <a:tcPr/>
                </a:tc>
                <a:tc>
                  <a:txBody>
                    <a:bodyPr/>
                    <a:lstStyle/>
                    <a:p>
                      <a:pPr algn="ctr"/>
                      <a:r>
                        <a:rPr lang="en-US" sz="1000" dirty="0"/>
                        <a:t>BI 907828</a:t>
                      </a:r>
                    </a:p>
                  </a:txBody>
                  <a:tcPr/>
                </a:tc>
                <a:tc>
                  <a:txBody>
                    <a:bodyPr/>
                    <a:lstStyle/>
                    <a:p>
                      <a:r>
                        <a:rPr lang="en-US" sz="1000" dirty="0"/>
                        <a:t>•Locally advanced or metastatic, progressive or recurrent </a:t>
                      </a:r>
                      <a:r>
                        <a:rPr lang="en-US" sz="1000" b="0" kern="1200" dirty="0">
                          <a:solidFill>
                            <a:schemeClr val="tx1"/>
                          </a:solidFill>
                          <a:effectLst/>
                        </a:rPr>
                        <a:t>dedifferentiated liposarcoma (DDLPS) </a:t>
                      </a:r>
                      <a:r>
                        <a:rPr lang="en-US" sz="1000" b="0" i="0" kern="1200" dirty="0">
                          <a:solidFill>
                            <a:schemeClr val="tx1"/>
                          </a:solidFill>
                          <a:effectLst/>
                          <a:latin typeface="+mn-lt"/>
                          <a:ea typeface="+mn-ea"/>
                          <a:cs typeface="+mn-cs"/>
                        </a:rPr>
                        <a:t>with positive mouse double minute 2 homolog (MDM2) immunohistochemistry or MDM2 amplification </a:t>
                      </a:r>
                      <a:endParaRPr lang="en-US" sz="1000" b="0" kern="1200" dirty="0">
                        <a:solidFill>
                          <a:schemeClr val="tx1"/>
                        </a:solidFill>
                        <a:effectLst/>
                      </a:endParaRPr>
                    </a:p>
                    <a:p>
                      <a:r>
                        <a:rPr lang="en-US" sz="1000" b="0" kern="1200" dirty="0">
                          <a:solidFill>
                            <a:schemeClr val="tx1"/>
                          </a:solidFill>
                          <a:effectLst/>
                        </a:rPr>
                        <a:t>•No Known mutation in the TP53 gene (</a:t>
                      </a:r>
                      <a:r>
                        <a:rPr lang="en-US" sz="1000" b="0" i="0" kern="1200" dirty="0">
                          <a:solidFill>
                            <a:schemeClr val="tx1"/>
                          </a:solidFill>
                          <a:effectLst/>
                          <a:latin typeface="+mn-lt"/>
                          <a:ea typeface="+mn-ea"/>
                          <a:cs typeface="+mn-cs"/>
                        </a:rPr>
                        <a:t>screening for TP53 status is not required).</a:t>
                      </a:r>
                      <a:endParaRPr lang="en-US" sz="1000" b="0" kern="12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rPr>
                        <a:t>•No prior systemic therapy for liposarcoma in any setting (including adjuvant, neoadjuvant, maintenance, palliative)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chemeClr val="tx1"/>
                          </a:solidFill>
                          <a:effectLst/>
                          <a:latin typeface="Calibri" panose="020F0502020204030204" pitchFamily="34" charset="0"/>
                          <a:cs typeface="Calibri" panose="020F0502020204030204" pitchFamily="34" charset="0"/>
                        </a:rPr>
                        <a:t>•</a:t>
                      </a:r>
                      <a:r>
                        <a:rPr lang="en-US" sz="1000" b="0" kern="1200" dirty="0">
                          <a:solidFill>
                            <a:schemeClr val="tx1"/>
                          </a:solidFill>
                          <a:effectLst/>
                        </a:rPr>
                        <a:t>No previous treatment with anthracyclines in any setting (systemic treatment with other anticancer agent is allowed if completed at least 5 years)</a:t>
                      </a:r>
                    </a:p>
                  </a:txBody>
                  <a:tcPr/>
                </a:tc>
                <a:tc>
                  <a:txBody>
                    <a:bodyPr/>
                    <a:lstStyle/>
                    <a:p>
                      <a:r>
                        <a:rPr lang="en-US" sz="1000" b="0" i="0" kern="1200" dirty="0">
                          <a:solidFill>
                            <a:schemeClr val="tx1"/>
                          </a:solidFill>
                          <a:effectLst/>
                          <a:latin typeface="+mn-lt"/>
                          <a:ea typeface="+mn-ea"/>
                          <a:cs typeface="+mn-cs"/>
                        </a:rPr>
                        <a:t>Brightline-1: A Phase II/III, Randomized, Open-label, Multi-center Study of BI 907828 Compared to Doxorubicin as First Line Treatment of Patients With Advanced Dedifferentiated Liposarcoma</a:t>
                      </a:r>
                      <a:endParaRPr lang="en-US" sz="1000" dirty="0"/>
                    </a:p>
                  </a:txBody>
                  <a:tcPr/>
                </a:tc>
                <a:extLst>
                  <a:ext uri="{0D108BD9-81ED-4DB2-BD59-A6C34878D82A}">
                    <a16:rowId xmlns:a16="http://schemas.microsoft.com/office/drawing/2014/main" val="300454285"/>
                  </a:ext>
                </a:extLst>
              </a:tr>
            </a:tbl>
          </a:graphicData>
        </a:graphic>
      </p:graphicFrame>
      <p:sp>
        <p:nvSpPr>
          <p:cNvPr id="3" name="Rectangle 2">
            <a:extLst>
              <a:ext uri="{FF2B5EF4-FFF2-40B4-BE49-F238E27FC236}">
                <a16:creationId xmlns:a16="http://schemas.microsoft.com/office/drawing/2014/main" id="{992BD50B-9105-90E9-7119-00EFB6B6BB72}"/>
              </a:ext>
            </a:extLst>
          </p:cNvPr>
          <p:cNvSpPr>
            <a:spLocks noChangeArrowheads="1"/>
          </p:cNvSpPr>
          <p:nvPr/>
        </p:nvSpPr>
        <p:spPr bwMode="auto">
          <a:xfrm>
            <a:off x="3984991" y="3118177"/>
            <a:ext cx="2800801" cy="274947"/>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Liposarcoma</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378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C5E5FF56-280B-E80D-1A9E-2D44720EBA0B}"/>
              </a:ext>
            </a:extLst>
          </p:cNvPr>
          <p:cNvGraphicFramePr>
            <a:graphicFrameLocks noGrp="1"/>
          </p:cNvGraphicFramePr>
          <p:nvPr>
            <p:extLst>
              <p:ext uri="{D42A27DB-BD31-4B8C-83A1-F6EECF244321}">
                <p14:modId xmlns:p14="http://schemas.microsoft.com/office/powerpoint/2010/main" val="4168981166"/>
              </p:ext>
            </p:extLst>
          </p:nvPr>
        </p:nvGraphicFramePr>
        <p:xfrm>
          <a:off x="368032" y="569916"/>
          <a:ext cx="11455935" cy="5425440"/>
        </p:xfrm>
        <a:graphic>
          <a:graphicData uri="http://schemas.openxmlformats.org/drawingml/2006/table">
            <a:tbl>
              <a:tblPr firstRow="1" bandRow="1">
                <a:tableStyleId>{912C8C85-51F0-491E-9774-3900AFEF0FD7}</a:tableStyleId>
              </a:tblPr>
              <a:tblGrid>
                <a:gridCol w="1613168">
                  <a:extLst>
                    <a:ext uri="{9D8B030D-6E8A-4147-A177-3AD203B41FA5}">
                      <a16:colId xmlns:a16="http://schemas.microsoft.com/office/drawing/2014/main" val="4210060636"/>
                    </a:ext>
                  </a:extLst>
                </a:gridCol>
                <a:gridCol w="1388533">
                  <a:extLst>
                    <a:ext uri="{9D8B030D-6E8A-4147-A177-3AD203B41FA5}">
                      <a16:colId xmlns:a16="http://schemas.microsoft.com/office/drawing/2014/main" val="3140452002"/>
                    </a:ext>
                  </a:extLst>
                </a:gridCol>
                <a:gridCol w="1473200">
                  <a:extLst>
                    <a:ext uri="{9D8B030D-6E8A-4147-A177-3AD203B41FA5}">
                      <a16:colId xmlns:a16="http://schemas.microsoft.com/office/drawing/2014/main" val="867499997"/>
                    </a:ext>
                  </a:extLst>
                </a:gridCol>
                <a:gridCol w="3894667">
                  <a:extLst>
                    <a:ext uri="{9D8B030D-6E8A-4147-A177-3AD203B41FA5}">
                      <a16:colId xmlns:a16="http://schemas.microsoft.com/office/drawing/2014/main" val="238393936"/>
                    </a:ext>
                  </a:extLst>
                </a:gridCol>
                <a:gridCol w="3086367">
                  <a:extLst>
                    <a:ext uri="{9D8B030D-6E8A-4147-A177-3AD203B41FA5}">
                      <a16:colId xmlns:a16="http://schemas.microsoft.com/office/drawing/2014/main" val="469756674"/>
                    </a:ext>
                  </a:extLst>
                </a:gridCol>
              </a:tblGrid>
              <a:tr h="216291">
                <a:tc>
                  <a:txBody>
                    <a:bodyPr/>
                    <a:lstStyle/>
                    <a:p>
                      <a:r>
                        <a:rPr lang="en-US" sz="1000" dirty="0"/>
                        <a:t>OPN</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1674358291"/>
                  </a:ext>
                </a:extLst>
              </a:tr>
              <a:tr h="0">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53986463"/>
                  </a:ext>
                </a:extLst>
              </a:tr>
              <a:tr h="0">
                <a:tc>
                  <a:txBody>
                    <a:bodyPr/>
                    <a:lstStyle/>
                    <a:p>
                      <a:r>
                        <a:rPr lang="en-US" sz="1000" u="sng" dirty="0" err="1"/>
                        <a:t>Shanghi</a:t>
                      </a:r>
                      <a:r>
                        <a:rPr lang="en-US" sz="1000" u="sng" dirty="0"/>
                        <a:t> </a:t>
                      </a:r>
                      <a:r>
                        <a:rPr lang="en-US" sz="1000" u="sng" dirty="0" err="1"/>
                        <a:t>Henilus</a:t>
                      </a:r>
                      <a:r>
                        <a:rPr lang="en-US" sz="1000" u="sng" dirty="0"/>
                        <a:t> Biotech</a:t>
                      </a:r>
                    </a:p>
                    <a:p>
                      <a:r>
                        <a:rPr lang="en-US" sz="1000" u="sng" kern="1200" dirty="0">
                          <a:solidFill>
                            <a:schemeClr val="tx1"/>
                          </a:solidFill>
                          <a:effectLst/>
                          <a:latin typeface="+mn-lt"/>
                          <a:ea typeface="+mn-ea"/>
                          <a:cs typeface="+mn-cs"/>
                        </a:rPr>
                        <a:t>HLX10-020-SCLC302</a:t>
                      </a:r>
                      <a:endParaRPr lang="en-US" sz="1000" u="sng" dirty="0"/>
                    </a:p>
                    <a:p>
                      <a:r>
                        <a:rPr lang="en-US" sz="1000" u="sng" dirty="0"/>
                        <a:t>(CBSC)</a:t>
                      </a:r>
                    </a:p>
                    <a:p>
                      <a:r>
                        <a:rPr lang="en-US" sz="1000" dirty="0"/>
                        <a:t>Phase III</a:t>
                      </a:r>
                    </a:p>
                    <a:p>
                      <a:r>
                        <a:rPr lang="en-US" sz="1000" dirty="0">
                          <a:hlinkClick r:id="rId2"/>
                        </a:rPr>
                        <a:t>https://clinicaltrials.gov/ct2/show/NCT05353257</a:t>
                      </a:r>
                      <a:endParaRPr lang="en-US" sz="1000" dirty="0"/>
                    </a:p>
                    <a:p>
                      <a:endParaRPr lang="en-US" sz="1000" dirty="0"/>
                    </a:p>
                  </a:txBody>
                  <a:tcPr/>
                </a:tc>
                <a:tc>
                  <a:txBody>
                    <a:bodyPr/>
                    <a:lstStyle/>
                    <a:p>
                      <a:pPr algn="ctr"/>
                      <a:r>
                        <a:rPr lang="en-US" sz="1000" dirty="0"/>
                        <a:t>LS-SCLC</a:t>
                      </a:r>
                    </a:p>
                    <a:p>
                      <a:pPr algn="ctr"/>
                      <a:r>
                        <a:rPr lang="en-US" sz="1000" dirty="0"/>
                        <a:t>Tx. Naive</a:t>
                      </a:r>
                    </a:p>
                    <a:p>
                      <a:pPr algn="ctr"/>
                      <a:endParaRPr lang="en-US" sz="1000" dirty="0"/>
                    </a:p>
                  </a:txBody>
                  <a:tcPr/>
                </a:tc>
                <a:tc>
                  <a:txBody>
                    <a:bodyPr/>
                    <a:lstStyle/>
                    <a:p>
                      <a:pPr algn="ctr"/>
                      <a:r>
                        <a:rPr lang="en-US" sz="1000" dirty="0"/>
                        <a:t>HLX10/Placebo</a:t>
                      </a:r>
                    </a:p>
                    <a:p>
                      <a:pPr algn="ctr"/>
                      <a:r>
                        <a:rPr lang="en-US" sz="1000" dirty="0"/>
                        <a:t>+</a:t>
                      </a:r>
                    </a:p>
                    <a:p>
                      <a:pPr algn="ctr"/>
                      <a:r>
                        <a:rPr lang="en-US" sz="1000" dirty="0"/>
                        <a:t>Carboplatin/Cisplatin-etoposide </a:t>
                      </a:r>
                    </a:p>
                    <a:p>
                      <a:pPr algn="ctr"/>
                      <a:r>
                        <a:rPr lang="en-US" sz="1000" dirty="0"/>
                        <a:t>+ radiotherapy</a:t>
                      </a: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Diagnosed with Stage I-III Limited-stage SCLC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kern="1200" dirty="0">
                          <a:solidFill>
                            <a:schemeClr val="tx1"/>
                          </a:solidFill>
                          <a:effectLst/>
                          <a:latin typeface="+mn-lt"/>
                          <a:ea typeface="+mn-ea"/>
                          <a:cs typeface="+mn-cs"/>
                        </a:rPr>
                        <a:t>Patients who have not previously received systematic treatments for SCLC, including but not limited to radiotherapy, chemotherapy, and immunotherapy.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kern="1200" dirty="0">
                          <a:solidFill>
                            <a:schemeClr val="tx1"/>
                          </a:solidFill>
                          <a:effectLst/>
                          <a:latin typeface="+mn-lt"/>
                          <a:ea typeface="+mn-ea"/>
                          <a:cs typeface="+mn-cs"/>
                        </a:rPr>
                        <a:t>Patients must provide tumor tissues that meet the requirements for assay of PD-L1 expression level. Patients are assessed for an evaluable PD-L1 expression category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kern="1200" dirty="0">
                          <a:solidFill>
                            <a:schemeClr val="tx1"/>
                          </a:solidFill>
                          <a:effectLst/>
                          <a:latin typeface="+mn-lt"/>
                          <a:ea typeface="+mn-ea"/>
                          <a:cs typeface="+mn-cs"/>
                        </a:rPr>
                        <a:t>The subject has not previously received antibodies/drugs against immune checkpoints such as PD-1, PD-L1, CTLA4</a:t>
                      </a:r>
                    </a:p>
                  </a:txBody>
                  <a:tcPr/>
                </a:tc>
                <a:tc>
                  <a:txBody>
                    <a:bodyPr/>
                    <a:lstStyle/>
                    <a:p>
                      <a:r>
                        <a:rPr lang="en-US" sz="1000" b="0" i="0" kern="1200" dirty="0">
                          <a:solidFill>
                            <a:schemeClr val="tx1"/>
                          </a:solidFill>
                          <a:effectLst/>
                          <a:latin typeface="+mn-lt"/>
                          <a:ea typeface="+mn-ea"/>
                          <a:cs typeface="+mn-cs"/>
                        </a:rPr>
                        <a:t>A Randomized, Double-Blind, International Multicenter, Phase III Study to Evaluate the Anti-Tumor Efficacy and Safety of HLX10 or Placebo in Combination With Chemotherapy and Concurrent Radiotherapy in Patients With Limited-Stage Small Cell Lung Cancer</a:t>
                      </a:r>
                      <a:endParaRPr lang="en-US" sz="1000" dirty="0"/>
                    </a:p>
                  </a:txBody>
                  <a:tcPr/>
                </a:tc>
                <a:extLst>
                  <a:ext uri="{0D108BD9-81ED-4DB2-BD59-A6C34878D82A}">
                    <a16:rowId xmlns:a16="http://schemas.microsoft.com/office/drawing/2014/main" val="2654780293"/>
                  </a:ext>
                </a:extLst>
              </a:tr>
              <a:tr h="0">
                <a:tc>
                  <a:txBody>
                    <a:bodyPr/>
                    <a:lstStyle/>
                    <a:p>
                      <a:r>
                        <a:rPr lang="en-US" sz="1000" u="sng" dirty="0"/>
                        <a:t>Shanghi </a:t>
                      </a:r>
                      <a:r>
                        <a:rPr lang="en-US" sz="1000" u="sng" dirty="0" err="1"/>
                        <a:t>Henilus</a:t>
                      </a:r>
                      <a:r>
                        <a:rPr lang="en-US" sz="1000" u="sng" dirty="0"/>
                        <a:t> Biotech</a:t>
                      </a:r>
                    </a:p>
                    <a:p>
                      <a:r>
                        <a:rPr lang="en-US" sz="1000" u="sng" kern="1200" dirty="0">
                          <a:solidFill>
                            <a:schemeClr val="tx1"/>
                          </a:solidFill>
                          <a:effectLst/>
                          <a:latin typeface="+mn-lt"/>
                          <a:ea typeface="+mn-ea"/>
                          <a:cs typeface="+mn-cs"/>
                        </a:rPr>
                        <a:t>HLX10-005-SCLC301-E</a:t>
                      </a:r>
                      <a:endParaRPr lang="en-US" sz="1000" u="sng" dirty="0"/>
                    </a:p>
                    <a:p>
                      <a:r>
                        <a:rPr lang="en-US" sz="1000" u="sng" dirty="0"/>
                        <a:t>(CBSC)</a:t>
                      </a:r>
                    </a:p>
                    <a:p>
                      <a:r>
                        <a:rPr lang="en-US" sz="1000" dirty="0"/>
                        <a:t>Phase III</a:t>
                      </a:r>
                    </a:p>
                    <a:p>
                      <a:r>
                        <a:rPr lang="en-US" sz="1000" dirty="0">
                          <a:hlinkClick r:id="rId3"/>
                        </a:rPr>
                        <a:t>https://clinicaltrials.gov/ct2/show/NCT05468489</a:t>
                      </a:r>
                      <a:endParaRPr lang="en-US" sz="1000" dirty="0"/>
                    </a:p>
                    <a:p>
                      <a:endParaRPr lang="en-US" sz="1000" dirty="0"/>
                    </a:p>
                  </a:txBody>
                  <a:tcPr/>
                </a:tc>
                <a:tc>
                  <a:txBody>
                    <a:bodyPr/>
                    <a:lstStyle/>
                    <a:p>
                      <a:pPr algn="ctr"/>
                      <a:r>
                        <a:rPr lang="en-US" sz="1000" dirty="0"/>
                        <a:t>ES-SCLC</a:t>
                      </a:r>
                    </a:p>
                    <a:p>
                      <a:pPr algn="ctr"/>
                      <a:r>
                        <a:rPr lang="en-US" sz="1000" dirty="0"/>
                        <a:t>Tx. Naive</a:t>
                      </a:r>
                    </a:p>
                  </a:txBody>
                  <a:tcPr/>
                </a:tc>
                <a:tc>
                  <a:txBody>
                    <a:bodyPr/>
                    <a:lstStyle/>
                    <a:p>
                      <a:pPr algn="ctr"/>
                      <a:r>
                        <a:rPr lang="en-US" sz="1000" dirty="0"/>
                        <a:t>HLX10 </a:t>
                      </a:r>
                    </a:p>
                    <a:p>
                      <a:pPr algn="ctr"/>
                      <a:r>
                        <a:rPr lang="en-US" sz="1000" dirty="0"/>
                        <a:t>or</a:t>
                      </a:r>
                    </a:p>
                    <a:p>
                      <a:pPr algn="ctr"/>
                      <a:r>
                        <a:rPr lang="en-US" sz="1000" dirty="0"/>
                        <a:t>Atezolizumab </a:t>
                      </a:r>
                    </a:p>
                    <a:p>
                      <a:pPr algn="ctr"/>
                      <a:r>
                        <a:rPr lang="en-US" sz="1000" dirty="0"/>
                        <a:t>+ </a:t>
                      </a:r>
                    </a:p>
                    <a:p>
                      <a:pPr algn="ctr"/>
                      <a:r>
                        <a:rPr lang="en-US" sz="1000" dirty="0"/>
                        <a:t>Carboplatin/Etoposide</a:t>
                      </a: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 prior systemic therapy for ES-SCLC. </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Patients who received chemoradiotherapy for previous limited stage SCLC must be treated and have a treatment-free interval of at least 6 months</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Patient with stable brain metastases</a:t>
                      </a:r>
                    </a:p>
                  </a:txBody>
                  <a:tcPr/>
                </a:tc>
                <a:tc>
                  <a:txBody>
                    <a:bodyPr/>
                    <a:lstStyle/>
                    <a:p>
                      <a:r>
                        <a:rPr lang="en-US" sz="1000" b="0" i="0" kern="1200" dirty="0">
                          <a:solidFill>
                            <a:schemeClr val="tx1"/>
                          </a:solidFill>
                          <a:effectLst/>
                          <a:latin typeface="+mn-lt"/>
                          <a:ea typeface="+mn-ea"/>
                          <a:cs typeface="+mn-cs"/>
                        </a:rPr>
                        <a:t>A Randomized, Open-label Study of HLX10 Plus Chemotherapy (Carboplatin-Etoposide) in Comparison With Atezolizumab Plus Chemotherapy in Previously Untreated US Patients With Extensive Stage Small Cell Lung Cancer (ES-SCLC)</a:t>
                      </a:r>
                      <a:endParaRPr lang="en-US" sz="1000" dirty="0"/>
                    </a:p>
                  </a:txBody>
                  <a:tcPr/>
                </a:tc>
                <a:extLst>
                  <a:ext uri="{0D108BD9-81ED-4DB2-BD59-A6C34878D82A}">
                    <a16:rowId xmlns:a16="http://schemas.microsoft.com/office/drawing/2014/main" val="4107643784"/>
                  </a:ext>
                </a:extLst>
              </a:tr>
              <a:tr h="0">
                <a:tc>
                  <a:txBody>
                    <a:bodyPr/>
                    <a:lstStyle/>
                    <a:p>
                      <a:r>
                        <a:rPr lang="en-US" sz="1000" u="sng" dirty="0" err="1"/>
                        <a:t>Teligene</a:t>
                      </a:r>
                      <a:r>
                        <a:rPr lang="en-US" sz="1000" u="sng" dirty="0"/>
                        <a:t> SZCT-2020-06</a:t>
                      </a:r>
                    </a:p>
                    <a:p>
                      <a:r>
                        <a:rPr lang="en-US" sz="1000" dirty="0"/>
                        <a:t>Phase IIb</a:t>
                      </a:r>
                    </a:p>
                    <a:p>
                      <a:r>
                        <a:rPr lang="en-US" sz="1000" dirty="0">
                          <a:hlinkClick r:id="rId4"/>
                        </a:rPr>
                        <a:t>https://clinicaltrials.gov/ct2/show/NCT05168566</a:t>
                      </a:r>
                      <a:endParaRPr lang="en-US" sz="1000" dirty="0"/>
                    </a:p>
                    <a:p>
                      <a:endParaRPr lang="en-US" sz="1000" dirty="0"/>
                    </a:p>
                  </a:txBody>
                  <a:tcPr/>
                </a:tc>
                <a:tc>
                  <a:txBody>
                    <a:bodyPr/>
                    <a:lstStyle/>
                    <a:p>
                      <a:pPr algn="ctr"/>
                      <a:r>
                        <a:rPr lang="en-US" sz="1000" dirty="0"/>
                        <a:t>NSCLC</a:t>
                      </a:r>
                    </a:p>
                    <a:p>
                      <a:pPr algn="ctr"/>
                      <a:r>
                        <a:rPr lang="en-US" sz="1000" dirty="0"/>
                        <a:t>EGFR L861Q, </a:t>
                      </a:r>
                    </a:p>
                    <a:p>
                      <a:pPr algn="ctr"/>
                      <a:r>
                        <a:rPr lang="en-US" sz="1000" dirty="0"/>
                        <a:t>G719X, S768I</a:t>
                      </a:r>
                    </a:p>
                    <a:p>
                      <a:pPr algn="ctr"/>
                      <a:r>
                        <a:rPr lang="en-US" sz="1000" dirty="0"/>
                        <a:t>Advanced/Metastatic</a:t>
                      </a:r>
                    </a:p>
                    <a:p>
                      <a:pPr algn="ctr"/>
                      <a:r>
                        <a:rPr lang="en-US" sz="1000" dirty="0"/>
                        <a:t>TKI Naive</a:t>
                      </a:r>
                    </a:p>
                  </a:txBody>
                  <a:tcPr/>
                </a:tc>
                <a:tc>
                  <a:txBody>
                    <a:bodyPr/>
                    <a:lstStyle/>
                    <a:p>
                      <a:pPr algn="ctr"/>
                      <a:r>
                        <a:rPr lang="en-US" sz="1000" dirty="0" err="1"/>
                        <a:t>Sutetinib</a:t>
                      </a:r>
                      <a:r>
                        <a:rPr lang="en-US" sz="1000" dirty="0"/>
                        <a:t> Maleate</a:t>
                      </a: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Advanced or metastatic NSCLC which harbors uncommon EGFR mutation (L861Q, G719X and S768I) with ≤ 1 prior line of chemotherapy. </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 prior Tx with EGFR TKI</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 systemic anti-tumor therapy such as chemotherapy, immunotherapy and radiation therapy used within 4 weeks prior to enrollment. </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Patient with stable brain metastases</a:t>
                      </a:r>
                    </a:p>
                  </a:txBody>
                  <a:tcPr/>
                </a:tc>
                <a:tc>
                  <a:txBody>
                    <a:bodyPr/>
                    <a:lstStyle/>
                    <a:p>
                      <a:r>
                        <a:rPr lang="en-US" sz="1000" b="0" i="0" kern="1200" dirty="0">
                          <a:solidFill>
                            <a:schemeClr val="tx1"/>
                          </a:solidFill>
                          <a:effectLst/>
                          <a:latin typeface="+mn-lt"/>
                          <a:ea typeface="+mn-ea"/>
                          <a:cs typeface="+mn-cs"/>
                        </a:rPr>
                        <a:t>A Multicenter, Open-label, Phase IIb Study to Evaluate the Efficacy and Safety of </a:t>
                      </a:r>
                      <a:r>
                        <a:rPr lang="en-US" sz="1000" b="0" i="0" kern="1200" dirty="0" err="1">
                          <a:solidFill>
                            <a:schemeClr val="tx1"/>
                          </a:solidFill>
                          <a:effectLst/>
                          <a:latin typeface="+mn-lt"/>
                          <a:ea typeface="+mn-ea"/>
                          <a:cs typeface="+mn-cs"/>
                        </a:rPr>
                        <a:t>Sutetinib</a:t>
                      </a:r>
                      <a:r>
                        <a:rPr lang="en-US" sz="1000" b="0" i="0" kern="1200" dirty="0">
                          <a:solidFill>
                            <a:schemeClr val="tx1"/>
                          </a:solidFill>
                          <a:effectLst/>
                          <a:latin typeface="+mn-lt"/>
                          <a:ea typeface="+mn-ea"/>
                          <a:cs typeface="+mn-cs"/>
                        </a:rPr>
                        <a:t> Maleate Capsule in Locally Advanced or Metastatic NSCLC (Non-resistant Uncommon EGFR Mutations Only, Including L861Q, G719X, and/or S768I)</a:t>
                      </a:r>
                      <a:endParaRPr lang="en-US" sz="1000" dirty="0"/>
                    </a:p>
                  </a:txBody>
                  <a:tcPr/>
                </a:tc>
                <a:extLst>
                  <a:ext uri="{0D108BD9-81ED-4DB2-BD59-A6C34878D82A}">
                    <a16:rowId xmlns:a16="http://schemas.microsoft.com/office/drawing/2014/main" val="1446402864"/>
                  </a:ext>
                </a:extLst>
              </a:tr>
              <a:tr h="0">
                <a:tc>
                  <a:txBody>
                    <a:bodyPr/>
                    <a:lstStyle/>
                    <a:p>
                      <a:r>
                        <a:rPr lang="en-US" sz="1000" u="sng" dirty="0"/>
                        <a:t>Revolution Medicines, Inc</a:t>
                      </a:r>
                    </a:p>
                    <a:p>
                      <a:r>
                        <a:rPr lang="en-US" sz="1000" u="sng" dirty="0"/>
                        <a:t>RMC-4630-03</a:t>
                      </a:r>
                    </a:p>
                    <a:p>
                      <a:r>
                        <a:rPr lang="en-US" sz="1000" dirty="0"/>
                        <a:t>Phase II</a:t>
                      </a:r>
                    </a:p>
                    <a:p>
                      <a:r>
                        <a:rPr lang="en-US" sz="1000" dirty="0">
                          <a:hlinkClick r:id="rId5"/>
                        </a:rPr>
                        <a:t>https://clinicaltrials.gov/ct2/show/NCT05054725</a:t>
                      </a:r>
                      <a:endParaRPr lang="en-US" sz="1000" dirty="0"/>
                    </a:p>
                  </a:txBody>
                  <a:tcPr/>
                </a:tc>
                <a:tc>
                  <a:txBody>
                    <a:bodyPr/>
                    <a:lstStyle/>
                    <a:p>
                      <a:pPr algn="ctr"/>
                      <a:r>
                        <a:rPr lang="en-US" sz="1000" dirty="0"/>
                        <a:t>NSCLC</a:t>
                      </a:r>
                      <a:br>
                        <a:rPr lang="en-US" sz="1000" dirty="0"/>
                      </a:br>
                      <a:r>
                        <a:rPr lang="en-US" sz="1000" i="1" dirty="0"/>
                        <a:t>KRAS G12C +</a:t>
                      </a:r>
                    </a:p>
                    <a:p>
                      <a:pPr algn="ctr"/>
                      <a:r>
                        <a:rPr lang="en-US" sz="1000" dirty="0"/>
                        <a:t>Advanced/Metastatic</a:t>
                      </a:r>
                    </a:p>
                    <a:p>
                      <a:pPr algn="ctr"/>
                      <a:r>
                        <a:rPr lang="en-US" sz="1000" dirty="0"/>
                        <a:t>Subsequent line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RMC-4630 + </a:t>
                      </a:r>
                      <a:r>
                        <a:rPr lang="en-US" sz="1000" dirty="0" err="1"/>
                        <a:t>Sotorasib</a:t>
                      </a:r>
                      <a:endParaRPr lang="en-US" sz="1000" dirty="0"/>
                    </a:p>
                    <a:p>
                      <a:pPr algn="ctr"/>
                      <a:endParaRPr lang="en-US" sz="1000" dirty="0"/>
                    </a:p>
                  </a:txBody>
                  <a:tcPr/>
                </a:tc>
                <a:tc>
                  <a:txBody>
                    <a:bodyPr/>
                    <a:lstStyle/>
                    <a:p>
                      <a:r>
                        <a:rPr lang="en-US" sz="1000" dirty="0"/>
                        <a:t>•Has progressed on prior standard therapies (no more than 3 prior lines of therapies)</a:t>
                      </a:r>
                    </a:p>
                    <a:p>
                      <a:r>
                        <a:rPr lang="en-US" sz="1000" dirty="0"/>
                        <a:t>•No prior therapy with KRASG12C inhibitor and/or SHP2 inhibitor</a:t>
                      </a:r>
                    </a:p>
                    <a:p>
                      <a:r>
                        <a:rPr lang="en-US" sz="1000" dirty="0"/>
                        <a:t>•No primary CNS tumor</a:t>
                      </a:r>
                    </a:p>
                    <a:p>
                      <a:r>
                        <a:rPr lang="en-US" sz="1000" dirty="0"/>
                        <a:t>• Patient with treated and stable brain metastases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Phase 2, Open-Label, Multicenter Study of the Combination of RMC-4630 and Sotorasib for Non-Small Cell Lung Cancer Subjects With KRASG12C Mutation After Failure of Prior Standard Therapies</a:t>
                      </a:r>
                    </a:p>
                    <a:p>
                      <a:endParaRPr lang="en-US" sz="1000" dirty="0"/>
                    </a:p>
                  </a:txBody>
                  <a:tcPr/>
                </a:tc>
                <a:extLst>
                  <a:ext uri="{0D108BD9-81ED-4DB2-BD59-A6C34878D82A}">
                    <a16:rowId xmlns:a16="http://schemas.microsoft.com/office/drawing/2014/main" val="989550530"/>
                  </a:ext>
                </a:extLst>
              </a:tr>
            </a:tbl>
          </a:graphicData>
        </a:graphic>
      </p:graphicFrame>
      <p:pic>
        <p:nvPicPr>
          <p:cNvPr id="3" name="Picture 2" descr="CBS Clinic">
            <a:extLst>
              <a:ext uri="{FF2B5EF4-FFF2-40B4-BE49-F238E27FC236}">
                <a16:creationId xmlns:a16="http://schemas.microsoft.com/office/drawing/2014/main" id="{2E9C167D-A3C6-2D51-D5D3-F6F0DA5C568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23861" y="130830"/>
            <a:ext cx="1696664" cy="373002"/>
          </a:xfrm>
          <a:prstGeom prst="rect">
            <a:avLst/>
          </a:prstGeom>
          <a:noFill/>
        </p:spPr>
      </p:pic>
      <p:sp>
        <p:nvSpPr>
          <p:cNvPr id="4" name="Rectangle 3">
            <a:extLst>
              <a:ext uri="{FF2B5EF4-FFF2-40B4-BE49-F238E27FC236}">
                <a16:creationId xmlns:a16="http://schemas.microsoft.com/office/drawing/2014/main" id="{3C80A89B-46F9-796C-C8EC-EC998C60A27E}"/>
              </a:ext>
            </a:extLst>
          </p:cNvPr>
          <p:cNvSpPr>
            <a:spLocks noChangeArrowheads="1"/>
          </p:cNvSpPr>
          <p:nvPr/>
        </p:nvSpPr>
        <p:spPr bwMode="auto">
          <a:xfrm>
            <a:off x="4563375" y="238661"/>
            <a:ext cx="1523999" cy="253042"/>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868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456452-4F76-9A06-521A-5F852AF78D0E}"/>
              </a:ext>
            </a:extLst>
          </p:cNvPr>
          <p:cNvSpPr>
            <a:spLocks noChangeArrowheads="1"/>
          </p:cNvSpPr>
          <p:nvPr/>
        </p:nvSpPr>
        <p:spPr bwMode="auto">
          <a:xfrm>
            <a:off x="4580554" y="303829"/>
            <a:ext cx="1564041" cy="28361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pic>
        <p:nvPicPr>
          <p:cNvPr id="3" name="Picture 2" descr="CBS Clinic">
            <a:extLst>
              <a:ext uri="{FF2B5EF4-FFF2-40B4-BE49-F238E27FC236}">
                <a16:creationId xmlns:a16="http://schemas.microsoft.com/office/drawing/2014/main" id="{2F0A66BD-53BC-DCEF-8045-15C548E64A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188510"/>
            <a:ext cx="1729740" cy="380274"/>
          </a:xfrm>
          <a:prstGeom prst="rect">
            <a:avLst/>
          </a:prstGeom>
          <a:noFill/>
        </p:spPr>
      </p:pic>
      <p:graphicFrame>
        <p:nvGraphicFramePr>
          <p:cNvPr id="4" name="Table 2">
            <a:extLst>
              <a:ext uri="{FF2B5EF4-FFF2-40B4-BE49-F238E27FC236}">
                <a16:creationId xmlns:a16="http://schemas.microsoft.com/office/drawing/2014/main" id="{F8AAEADB-2AF1-6141-7F50-CB7E387865AC}"/>
              </a:ext>
            </a:extLst>
          </p:cNvPr>
          <p:cNvGraphicFramePr>
            <a:graphicFrameLocks noGrp="1"/>
          </p:cNvGraphicFramePr>
          <p:nvPr>
            <p:extLst>
              <p:ext uri="{D42A27DB-BD31-4B8C-83A1-F6EECF244321}">
                <p14:modId xmlns:p14="http://schemas.microsoft.com/office/powerpoint/2010/main" val="947026164"/>
              </p:ext>
            </p:extLst>
          </p:nvPr>
        </p:nvGraphicFramePr>
        <p:xfrm>
          <a:off x="360550" y="643429"/>
          <a:ext cx="11463419" cy="210312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03684">
                  <a:extLst>
                    <a:ext uri="{9D8B030D-6E8A-4147-A177-3AD203B41FA5}">
                      <a16:colId xmlns:a16="http://schemas.microsoft.com/office/drawing/2014/main" val="3121738486"/>
                    </a:ext>
                  </a:extLst>
                </a:gridCol>
                <a:gridCol w="1475873">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212792">
                <a:tc>
                  <a:txBody>
                    <a:bodyPr/>
                    <a:lstStyle/>
                    <a:p>
                      <a:r>
                        <a:rPr lang="en-US" sz="1000" dirty="0"/>
                        <a:t>OPN</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345787">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1010761">
                <a:tc>
                  <a:txBody>
                    <a:bodyPr/>
                    <a:lstStyle/>
                    <a:p>
                      <a:r>
                        <a:rPr lang="en-US" sz="1000" u="sng" dirty="0"/>
                        <a:t>Dizal WU-KONG28</a:t>
                      </a:r>
                    </a:p>
                    <a:p>
                      <a:r>
                        <a:rPr lang="en-US" sz="1000" dirty="0"/>
                        <a:t>Phase III</a:t>
                      </a:r>
                    </a:p>
                    <a:p>
                      <a:r>
                        <a:rPr lang="en-US" sz="1000" dirty="0">
                          <a:hlinkClick r:id="rId3"/>
                        </a:rPr>
                        <a:t>https://clinicaltrials.gov/ct2/show/NCT05668988</a:t>
                      </a:r>
                      <a:endParaRPr lang="en-US" sz="1000" dirty="0"/>
                    </a:p>
                    <a:p>
                      <a:endParaRPr lang="en-US" sz="1000" dirty="0"/>
                    </a:p>
                    <a:p>
                      <a:endParaRPr lang="en-US" sz="1000" dirty="0"/>
                    </a:p>
                  </a:txBody>
                  <a:tcPr/>
                </a:tc>
                <a:tc>
                  <a:txBody>
                    <a:bodyPr/>
                    <a:lstStyle/>
                    <a:p>
                      <a:pPr algn="ctr"/>
                      <a:r>
                        <a:rPr lang="en-US" sz="1000" dirty="0"/>
                        <a:t>EGFR Exon20 ins mutations</a:t>
                      </a:r>
                    </a:p>
                    <a:p>
                      <a:pPr algn="ctr"/>
                      <a:r>
                        <a:rPr lang="en-US" sz="1000" dirty="0"/>
                        <a:t>NSCLC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algn="ctr"/>
                      <a:r>
                        <a:rPr lang="en-US" sz="1000" dirty="0"/>
                        <a:t> </a:t>
                      </a:r>
                    </a:p>
                  </a:txBody>
                  <a:tcPr/>
                </a:tc>
                <a:tc>
                  <a:txBody>
                    <a:bodyPr/>
                    <a:lstStyle/>
                    <a:p>
                      <a:pPr algn="ctr"/>
                      <a:r>
                        <a:rPr lang="en-US" sz="1000" dirty="0"/>
                        <a:t>DZD9008 (PO)</a:t>
                      </a:r>
                    </a:p>
                    <a:p>
                      <a:pPr algn="ctr"/>
                      <a:r>
                        <a:rPr lang="en-US" sz="1000" dirty="0"/>
                        <a:t>Vs</a:t>
                      </a:r>
                    </a:p>
                    <a:p>
                      <a:pPr algn="ctr"/>
                      <a:r>
                        <a:rPr lang="en-US" sz="1000" dirty="0"/>
                        <a:t>Platinum-based Doublet chemotherapy</a:t>
                      </a:r>
                    </a:p>
                  </a:txBody>
                  <a:tcPr/>
                </a:tc>
                <a:tc>
                  <a:txBody>
                    <a:bodyPr/>
                    <a:lstStyle/>
                    <a:p>
                      <a:r>
                        <a:rPr lang="en-US" sz="1000" dirty="0"/>
                        <a:t>•Locally advanced or metastatic </a:t>
                      </a:r>
                      <a:r>
                        <a:rPr lang="en-US" sz="1000" b="0" i="0" kern="1200" dirty="0">
                          <a:solidFill>
                            <a:schemeClr val="tx1"/>
                          </a:solidFill>
                          <a:effectLst/>
                          <a:latin typeface="+mn-lt"/>
                          <a:ea typeface="+mn-ea"/>
                          <a:cs typeface="+mn-cs"/>
                        </a:rPr>
                        <a:t>NSCLC with EGFR/HER2 exon20 ins mutations</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u="none" strike="noStrike" kern="1200" baseline="0" dirty="0">
                          <a:solidFill>
                            <a:schemeClr val="tx1"/>
                          </a:solidFill>
                          <a:effectLst/>
                          <a:latin typeface="+mn-lt"/>
                          <a:ea typeface="+mn-ea"/>
                          <a:cs typeface="+mn-cs"/>
                        </a:rPr>
                        <a:t>N</a:t>
                      </a:r>
                      <a:r>
                        <a:rPr lang="en-US" sz="1000" b="0" i="0" u="none" strike="noStrike" kern="1200" baseline="0" dirty="0">
                          <a:solidFill>
                            <a:schemeClr val="tx1"/>
                          </a:solidFill>
                          <a:latin typeface="+mn-lt"/>
                          <a:ea typeface="+mn-ea"/>
                          <a:cs typeface="+mn-cs"/>
                        </a:rPr>
                        <a:t>ewly diagnosed or have not received prior systemic therapy for advanced/</a:t>
                      </a:r>
                      <a:r>
                        <a:rPr lang="en-US" sz="1000" b="0" i="0" u="none" strike="noStrike" kern="1200" baseline="0" dirty="0" err="1">
                          <a:solidFill>
                            <a:schemeClr val="tx1"/>
                          </a:solidFill>
                          <a:latin typeface="+mn-lt"/>
                          <a:ea typeface="+mn-ea"/>
                          <a:cs typeface="+mn-cs"/>
                        </a:rPr>
                        <a:t>metasatic</a:t>
                      </a:r>
                      <a:r>
                        <a:rPr lang="en-US" sz="1000" b="0" i="0" u="none" strike="noStrike" kern="1200" baseline="0" dirty="0">
                          <a:solidFill>
                            <a:schemeClr val="tx1"/>
                          </a:solidFill>
                          <a:latin typeface="+mn-lt"/>
                          <a:ea typeface="+mn-ea"/>
                          <a:cs typeface="+mn-cs"/>
                        </a:rPr>
                        <a:t>. Patient who have received (neo)adjuvant therapy are allowed if is administered at least 6 months prior to the dx of advanced/metastatic</a:t>
                      </a:r>
                    </a:p>
                    <a:p>
                      <a:r>
                        <a:rPr lang="en-US" sz="10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000" b="0" i="0" u="none" strike="noStrike" kern="1200" baseline="0" dirty="0">
                          <a:solidFill>
                            <a:schemeClr val="tx1"/>
                          </a:solidFill>
                          <a:latin typeface="+mn-lt"/>
                          <a:ea typeface="+mn-ea"/>
                          <a:cs typeface="+mn-cs"/>
                        </a:rPr>
                        <a:t>No </a:t>
                      </a:r>
                      <a:r>
                        <a:rPr lang="fr-FR" sz="1000" b="0" i="0" u="none" strike="noStrike" kern="1200" baseline="0" dirty="0">
                          <a:solidFill>
                            <a:schemeClr val="tx1"/>
                          </a:solidFill>
                          <a:latin typeface="+mn-lt"/>
                          <a:ea typeface="+mn-ea"/>
                          <a:cs typeface="+mn-cs"/>
                        </a:rPr>
                        <a:t>Concurrent EGFR mutations: exon 19 </a:t>
                      </a:r>
                      <a:r>
                        <a:rPr lang="fr-FR" sz="1000" b="0" i="0" u="none" strike="noStrike" kern="1200" baseline="0" dirty="0" err="1">
                          <a:solidFill>
                            <a:schemeClr val="tx1"/>
                          </a:solidFill>
                          <a:latin typeface="+mn-lt"/>
                          <a:ea typeface="+mn-ea"/>
                          <a:cs typeface="+mn-cs"/>
                        </a:rPr>
                        <a:t>deletion</a:t>
                      </a:r>
                      <a:r>
                        <a:rPr lang="fr-FR" sz="1000" b="0" i="0" u="none" strike="noStrike" kern="1200" baseline="0" dirty="0">
                          <a:solidFill>
                            <a:schemeClr val="tx1"/>
                          </a:solidFill>
                          <a:latin typeface="+mn-lt"/>
                          <a:ea typeface="+mn-ea"/>
                          <a:cs typeface="+mn-cs"/>
                        </a:rPr>
                        <a:t>, L858R, T790M, G719X, S768I, or </a:t>
                      </a:r>
                      <a:r>
                        <a:rPr lang="en-US" sz="1000" b="0" i="0" u="none" strike="noStrike" kern="1200" baseline="0" dirty="0">
                          <a:solidFill>
                            <a:schemeClr val="tx1"/>
                          </a:solidFill>
                          <a:latin typeface="+mn-lt"/>
                          <a:ea typeface="+mn-ea"/>
                          <a:cs typeface="+mn-cs"/>
                        </a:rPr>
                        <a:t>L861Q.</a:t>
                      </a:r>
                    </a:p>
                    <a:p>
                      <a:endParaRPr lang="en-US" sz="1000" dirty="0"/>
                    </a:p>
                  </a:txBody>
                  <a:tcPr/>
                </a:tc>
                <a:tc>
                  <a:txBody>
                    <a:bodyPr/>
                    <a:lstStyle/>
                    <a:p>
                      <a:r>
                        <a:rPr lang="en-US" sz="1000" b="0" i="0" u="none" strike="noStrike" kern="1200" baseline="0" dirty="0">
                          <a:solidFill>
                            <a:schemeClr val="tx1"/>
                          </a:solidFill>
                          <a:latin typeface="+mn-lt"/>
                          <a:ea typeface="+mn-ea"/>
                          <a:cs typeface="+mn-cs"/>
                        </a:rPr>
                        <a:t>A Phase 3, Open-Label, Randomized, Multi-Center Study of DZD9008 versus Platinum-Based Doublet Chemotherapy as First-Line Treatment for Patients with Locally Advanced or Metastatic Non-Small Cell Lung Cancer Harboring Epidermal Growth Factor</a:t>
                      </a:r>
                    </a:p>
                    <a:p>
                      <a:r>
                        <a:rPr lang="en-US" sz="1000" b="0" i="0" u="none" strike="noStrike" kern="1200" baseline="0" dirty="0">
                          <a:solidFill>
                            <a:schemeClr val="tx1"/>
                          </a:solidFill>
                          <a:latin typeface="+mn-lt"/>
                          <a:ea typeface="+mn-ea"/>
                          <a:cs typeface="+mn-cs"/>
                        </a:rPr>
                        <a:t>Receptor Exon 20 Insertion Mutation</a:t>
                      </a:r>
                      <a:endParaRPr lang="en-US" sz="1000" dirty="0"/>
                    </a:p>
                  </a:txBody>
                  <a:tcPr/>
                </a:tc>
                <a:extLst>
                  <a:ext uri="{0D108BD9-81ED-4DB2-BD59-A6C34878D82A}">
                    <a16:rowId xmlns:a16="http://schemas.microsoft.com/office/drawing/2014/main" val="535061637"/>
                  </a:ext>
                </a:extLst>
              </a:tr>
            </a:tbl>
          </a:graphicData>
        </a:graphic>
      </p:graphicFrame>
      <p:graphicFrame>
        <p:nvGraphicFramePr>
          <p:cNvPr id="6" name="Table 2">
            <a:extLst>
              <a:ext uri="{FF2B5EF4-FFF2-40B4-BE49-F238E27FC236}">
                <a16:creationId xmlns:a16="http://schemas.microsoft.com/office/drawing/2014/main" id="{4D05A137-ED00-203C-9CD0-118F2D7993C2}"/>
              </a:ext>
            </a:extLst>
          </p:cNvPr>
          <p:cNvGraphicFramePr>
            <a:graphicFrameLocks noGrp="1"/>
          </p:cNvGraphicFramePr>
          <p:nvPr>
            <p:extLst>
              <p:ext uri="{D42A27DB-BD31-4B8C-83A1-F6EECF244321}">
                <p14:modId xmlns:p14="http://schemas.microsoft.com/office/powerpoint/2010/main" val="1136094975"/>
              </p:ext>
            </p:extLst>
          </p:nvPr>
        </p:nvGraphicFramePr>
        <p:xfrm>
          <a:off x="354694" y="2747723"/>
          <a:ext cx="11463419" cy="185928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03684">
                  <a:extLst>
                    <a:ext uri="{9D8B030D-6E8A-4147-A177-3AD203B41FA5}">
                      <a16:colId xmlns:a16="http://schemas.microsoft.com/office/drawing/2014/main" val="3121738486"/>
                    </a:ext>
                  </a:extLst>
                </a:gridCol>
                <a:gridCol w="1475873">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212792">
                <a:tc>
                  <a:txBody>
                    <a:bodyPr/>
                    <a:lstStyle/>
                    <a:p>
                      <a:r>
                        <a:rPr lang="en-US" sz="1000" dirty="0"/>
                        <a:t>TRIO / OPN</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1010761">
                <a:tc>
                  <a:txBody>
                    <a:bodyPr/>
                    <a:lstStyle/>
                    <a:p>
                      <a:r>
                        <a:rPr lang="en-US" sz="1000" u="sng" dirty="0"/>
                        <a:t>Effector Therapeutics Eft508 (USC)</a:t>
                      </a:r>
                    </a:p>
                    <a:p>
                      <a:r>
                        <a:rPr lang="en-US" sz="1000" dirty="0"/>
                        <a:t>Phase II </a:t>
                      </a:r>
                    </a:p>
                    <a:p>
                      <a:r>
                        <a:rPr lang="en-US" sz="1000" dirty="0">
                          <a:hlinkClick r:id="rId4"/>
                        </a:rPr>
                        <a:t>https://clinicaltrials.gov/ct2/show/NCT04622007</a:t>
                      </a:r>
                      <a:endParaRPr lang="en-US" sz="1000" dirty="0"/>
                    </a:p>
                    <a:p>
                      <a:endParaRPr lang="en-US" sz="1000" dirty="0"/>
                    </a:p>
                    <a:p>
                      <a:endParaRPr lang="en-US" sz="1000" dirty="0"/>
                    </a:p>
                  </a:txBody>
                  <a:tcPr/>
                </a:tc>
                <a:tc>
                  <a:txBody>
                    <a:bodyPr/>
                    <a:lstStyle/>
                    <a:p>
                      <a:pPr algn="ctr"/>
                      <a:r>
                        <a:rPr lang="en-US" sz="1000" dirty="0"/>
                        <a:t>NSCLC </a:t>
                      </a:r>
                      <a:br>
                        <a:rPr lang="en-US" sz="1000" dirty="0"/>
                      </a:br>
                      <a:r>
                        <a:rPr lang="en-US" sz="1000" i="1" dirty="0"/>
                        <a:t>PD-L1+</a:t>
                      </a:r>
                    </a:p>
                    <a:p>
                      <a:pPr algn="ctr"/>
                      <a:r>
                        <a:rPr lang="en-US" sz="1000" dirty="0"/>
                        <a:t>Advanced/Metastatic</a:t>
                      </a:r>
                    </a:p>
                    <a:p>
                      <a:pPr algn="ctr"/>
                      <a:r>
                        <a:rPr lang="en-US" sz="1000" dirty="0"/>
                        <a:t>First Line</a:t>
                      </a:r>
                    </a:p>
                    <a:p>
                      <a:pPr algn="ctr"/>
                      <a:r>
                        <a:rPr lang="en-US" sz="1000" dirty="0"/>
                        <a:t> </a:t>
                      </a:r>
                    </a:p>
                  </a:txBody>
                  <a:tcPr/>
                </a:tc>
                <a:tc>
                  <a:txBody>
                    <a:bodyPr/>
                    <a:lstStyle/>
                    <a:p>
                      <a:pPr algn="ctr"/>
                      <a:r>
                        <a:rPr lang="en-US" sz="1000" dirty="0" err="1"/>
                        <a:t>Tomivosertib</a:t>
                      </a:r>
                      <a:r>
                        <a:rPr lang="en-US" sz="1000" dirty="0"/>
                        <a:t> (eFT508) </a:t>
                      </a:r>
                    </a:p>
                    <a:p>
                      <a:pPr algn="ctr"/>
                      <a:r>
                        <a:rPr lang="en-US" sz="1000" dirty="0"/>
                        <a:t>or Placebo +</a:t>
                      </a:r>
                    </a:p>
                    <a:p>
                      <a:pPr algn="ctr"/>
                      <a:r>
                        <a:rPr lang="en-US" sz="1000" dirty="0"/>
                        <a:t>Pembrolizumab</a:t>
                      </a:r>
                    </a:p>
                    <a:p>
                      <a:pPr algn="ct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u="sng" dirty="0"/>
                        <a:t>Cohort B (open for enrollment)</a:t>
                      </a:r>
                    </a:p>
                    <a:p>
                      <a:r>
                        <a:rPr lang="en-US" sz="1000" dirty="0"/>
                        <a:t>• Are eligible for single-agent pembrolizumab for advanced/metastatic NSCL and have tumor PD-L1 ≥50%</a:t>
                      </a:r>
                    </a:p>
                    <a:p>
                      <a:r>
                        <a:rPr lang="en-US" sz="1000" dirty="0"/>
                        <a:t>•Must not have been treated previously with platinum-based chemotherapy in the advanced/metastatic setting. If received in the neo/adjuvant setting, therapy was &gt;9 months prior to randomization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•No NSCLC with EGFR or ALK genomic tumor aberrations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•Patient with treated and asymptomatic brain metastases</a:t>
                      </a:r>
                    </a:p>
                    <a:p>
                      <a:r>
                        <a:rPr lang="en-US" sz="1000" u="sng" dirty="0"/>
                        <a:t>Cohort A and Cohort C (closed for accrual)</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Randomized, Double-Blind, Placebo-Controlled Trial of </a:t>
                      </a:r>
                      <a:r>
                        <a:rPr lang="en-US" sz="1000" dirty="0" err="1"/>
                        <a:t>Tomivosertib</a:t>
                      </a:r>
                      <a:r>
                        <a:rPr lang="en-US" sz="1000" dirty="0"/>
                        <a:t> in Combination With Anti-PD-(L)1 Therapy in Subjects With NSCLC as First Line Therapy or When Progressing on Single-Agent First-Line Anti PD (L)1 Therapy</a:t>
                      </a:r>
                    </a:p>
                    <a:p>
                      <a:endParaRPr lang="en-US" sz="1000" dirty="0"/>
                    </a:p>
                  </a:txBody>
                  <a:tcPr/>
                </a:tc>
                <a:extLst>
                  <a:ext uri="{0D108BD9-81ED-4DB2-BD59-A6C34878D82A}">
                    <a16:rowId xmlns:a16="http://schemas.microsoft.com/office/drawing/2014/main" val="535061637"/>
                  </a:ext>
                </a:extLst>
              </a:tr>
            </a:tbl>
          </a:graphicData>
        </a:graphic>
      </p:graphicFrame>
    </p:spTree>
    <p:extLst>
      <p:ext uri="{BB962C8B-B14F-4D97-AF65-F5344CB8AC3E}">
        <p14:creationId xmlns:p14="http://schemas.microsoft.com/office/powerpoint/2010/main" val="133447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BS Clinic">
            <a:extLst>
              <a:ext uri="{FF2B5EF4-FFF2-40B4-BE49-F238E27FC236}">
                <a16:creationId xmlns:a16="http://schemas.microsoft.com/office/drawing/2014/main" id="{5015D943-905E-84DF-019D-A5374DABEE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188510"/>
            <a:ext cx="1729740" cy="380274"/>
          </a:xfrm>
          <a:prstGeom prst="rect">
            <a:avLst/>
          </a:prstGeom>
          <a:noFill/>
        </p:spPr>
      </p:pic>
      <p:sp>
        <p:nvSpPr>
          <p:cNvPr id="4" name="Rectangle 3">
            <a:extLst>
              <a:ext uri="{FF2B5EF4-FFF2-40B4-BE49-F238E27FC236}">
                <a16:creationId xmlns:a16="http://schemas.microsoft.com/office/drawing/2014/main" id="{0DE5DA63-11CF-96DF-4FF1-986824008833}"/>
              </a:ext>
            </a:extLst>
          </p:cNvPr>
          <p:cNvSpPr>
            <a:spLocks noChangeArrowheads="1"/>
          </p:cNvSpPr>
          <p:nvPr/>
        </p:nvSpPr>
        <p:spPr bwMode="auto">
          <a:xfrm>
            <a:off x="4580554" y="303829"/>
            <a:ext cx="1564041" cy="28361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graphicFrame>
        <p:nvGraphicFramePr>
          <p:cNvPr id="5" name="Table 2">
            <a:extLst>
              <a:ext uri="{FF2B5EF4-FFF2-40B4-BE49-F238E27FC236}">
                <a16:creationId xmlns:a16="http://schemas.microsoft.com/office/drawing/2014/main" id="{1A6C43EB-79AE-5943-93A6-413745F51277}"/>
              </a:ext>
            </a:extLst>
          </p:cNvPr>
          <p:cNvGraphicFramePr>
            <a:graphicFrameLocks noGrp="1"/>
          </p:cNvGraphicFramePr>
          <p:nvPr>
            <p:extLst>
              <p:ext uri="{D42A27DB-BD31-4B8C-83A1-F6EECF244321}">
                <p14:modId xmlns:p14="http://schemas.microsoft.com/office/powerpoint/2010/main" val="482159388"/>
              </p:ext>
            </p:extLst>
          </p:nvPr>
        </p:nvGraphicFramePr>
        <p:xfrm>
          <a:off x="360550" y="643429"/>
          <a:ext cx="11463419" cy="390144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03684">
                  <a:extLst>
                    <a:ext uri="{9D8B030D-6E8A-4147-A177-3AD203B41FA5}">
                      <a16:colId xmlns:a16="http://schemas.microsoft.com/office/drawing/2014/main" val="3121738486"/>
                    </a:ext>
                  </a:extLst>
                </a:gridCol>
                <a:gridCol w="1475873">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212792">
                <a:tc>
                  <a:txBody>
                    <a:bodyPr/>
                    <a:lstStyle/>
                    <a:p>
                      <a:r>
                        <a:rPr lang="en-US" sz="1000" dirty="0"/>
                        <a:t>SITE STUDIES (NON-TRIO)</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345787">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1010761">
                <a:tc>
                  <a:txBody>
                    <a:bodyPr/>
                    <a:lstStyle/>
                    <a:p>
                      <a:r>
                        <a:rPr lang="en-US" sz="1000" u="sng" dirty="0"/>
                        <a:t>AbbVie  </a:t>
                      </a:r>
                    </a:p>
                    <a:p>
                      <a:r>
                        <a:rPr lang="en-US" sz="1000" u="sng" dirty="0"/>
                        <a:t>(M22-137)</a:t>
                      </a:r>
                    </a:p>
                    <a:p>
                      <a:r>
                        <a:rPr lang="en-US" sz="1000" dirty="0"/>
                        <a:t>Phase II</a:t>
                      </a:r>
                    </a:p>
                    <a:p>
                      <a:r>
                        <a:rPr lang="en-US" sz="1000" dirty="0">
                          <a:hlinkClick r:id="rId3"/>
                        </a:rPr>
                        <a:t>https://clinicaltrials.gov/ct2/show/NCT05513703</a:t>
                      </a:r>
                      <a:endParaRPr lang="en-US" sz="1000" dirty="0"/>
                    </a:p>
                    <a:p>
                      <a:endParaRPr lang="en-US" sz="1000" dirty="0"/>
                    </a:p>
                    <a:p>
                      <a:endParaRPr lang="en-US" sz="1000" dirty="0"/>
                    </a:p>
                  </a:txBody>
                  <a:tcPr/>
                </a:tc>
                <a:tc>
                  <a:txBody>
                    <a:bodyPr/>
                    <a:lstStyle/>
                    <a:p>
                      <a:pPr algn="ctr"/>
                      <a:r>
                        <a:rPr lang="en-US" sz="1000" dirty="0"/>
                        <a:t> MET amplified</a:t>
                      </a:r>
                    </a:p>
                    <a:p>
                      <a:pPr algn="ctr"/>
                      <a:r>
                        <a:rPr lang="en-US" sz="1000" dirty="0"/>
                        <a:t>NSCLC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(Non-Squamous)</a:t>
                      </a:r>
                    </a:p>
                    <a:p>
                      <a:pPr algn="ctr"/>
                      <a:r>
                        <a:rPr lang="en-US" sz="1000" dirty="0"/>
                        <a:t>Advanced/Metastatic</a:t>
                      </a:r>
                    </a:p>
                    <a:p>
                      <a:pPr algn="ctr"/>
                      <a:r>
                        <a:rPr lang="en-US" sz="1000" dirty="0"/>
                        <a:t>First line</a:t>
                      </a:r>
                    </a:p>
                    <a:p>
                      <a:pPr algn="ctr"/>
                      <a:endParaRPr lang="en-US" sz="1000" dirty="0"/>
                    </a:p>
                  </a:txBody>
                  <a:tcPr/>
                </a:tc>
                <a:tc>
                  <a:txBody>
                    <a:bodyPr/>
                    <a:lstStyle/>
                    <a:p>
                      <a:pPr algn="ctr"/>
                      <a:r>
                        <a:rPr lang="en-US" sz="1000" dirty="0" err="1"/>
                        <a:t>Telisotuzumab</a:t>
                      </a:r>
                      <a:r>
                        <a:rPr lang="en-US" sz="1000" dirty="0"/>
                        <a:t> </a:t>
                      </a:r>
                      <a:r>
                        <a:rPr lang="en-US" sz="1000" dirty="0" err="1"/>
                        <a:t>vedotin</a:t>
                      </a:r>
                      <a:endParaRPr lang="en-US" sz="1000" dirty="0"/>
                    </a:p>
                    <a:p>
                      <a:pPr algn="ctr"/>
                      <a:endParaRPr lang="en-US" sz="1000" dirty="0"/>
                    </a:p>
                  </a:txBody>
                  <a:tcPr/>
                </a:tc>
                <a:tc>
                  <a:txBody>
                    <a:bodyPr/>
                    <a:lstStyle/>
                    <a:p>
                      <a:r>
                        <a:rPr lang="en-US" sz="1000" dirty="0">
                          <a:latin typeface="Calibri" panose="020F0502020204030204" pitchFamily="34" charset="0"/>
                          <a:cs typeface="Calibri" panose="020F0502020204030204" pitchFamily="34" charset="0"/>
                        </a:rPr>
                        <a:t>•</a:t>
                      </a:r>
                      <a:r>
                        <a:rPr lang="en-US" sz="1000" dirty="0"/>
                        <a:t>Locally advanced or metastatic non-squamous cell NSCLC and must have MET amplification</a:t>
                      </a:r>
                    </a:p>
                    <a:p>
                      <a:r>
                        <a:rPr lang="en-US" sz="1000" dirty="0">
                          <a:latin typeface="Calibri" panose="020F0502020204030204" pitchFamily="34" charset="0"/>
                          <a:cs typeface="Calibri" panose="020F0502020204030204" pitchFamily="34" charset="0"/>
                        </a:rPr>
                        <a:t>•</a:t>
                      </a:r>
                      <a:r>
                        <a:rPr lang="en-US" sz="1000" dirty="0"/>
                        <a:t>No alterations in EGFR, ALK, ROS1 or BRAF that predict sensitivity to targeted therapy</a:t>
                      </a:r>
                    </a:p>
                    <a:p>
                      <a:r>
                        <a:rPr lang="en-US" sz="1000" dirty="0">
                          <a:latin typeface="Calibri" panose="020F0502020204030204" pitchFamily="34" charset="0"/>
                          <a:cs typeface="Calibri" panose="020F0502020204030204" pitchFamily="34" charset="0"/>
                        </a:rPr>
                        <a:t>•</a:t>
                      </a:r>
                      <a:r>
                        <a:rPr lang="en-US" sz="1000" dirty="0"/>
                        <a:t>No prior systemic therapy for locally advanced/metastatic NSCLC</a:t>
                      </a:r>
                    </a:p>
                    <a:p>
                      <a:r>
                        <a:rPr lang="en-US" sz="1000" dirty="0"/>
                        <a:t>Not received prior c-Met-targeted antibodies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•Patients with treated and stable CNS metastases</a:t>
                      </a:r>
                    </a:p>
                  </a:txBody>
                  <a:tcPr/>
                </a:tc>
                <a:tc>
                  <a:txBody>
                    <a:bodyPr/>
                    <a:lstStyle/>
                    <a:p>
                      <a:r>
                        <a:rPr lang="en-US" sz="1000" b="0" i="0" kern="1200" dirty="0">
                          <a:solidFill>
                            <a:schemeClr val="tx1"/>
                          </a:solidFill>
                          <a:effectLst/>
                          <a:latin typeface="+mn-lt"/>
                          <a:ea typeface="+mn-ea"/>
                          <a:cs typeface="+mn-cs"/>
                        </a:rPr>
                        <a:t>Phase 2, Open-Label Study in Subjects With Previously Untreated MET Amplified Locally Advanced/Metastatic Non-Squamous Non-Small Cell Lung Cancer (NSCLC)</a:t>
                      </a:r>
                      <a:endParaRPr lang="en-US" sz="1000" dirty="0"/>
                    </a:p>
                  </a:txBody>
                  <a:tcPr/>
                </a:tc>
                <a:extLst>
                  <a:ext uri="{0D108BD9-81ED-4DB2-BD59-A6C34878D82A}">
                    <a16:rowId xmlns:a16="http://schemas.microsoft.com/office/drawing/2014/main" val="535061637"/>
                  </a:ext>
                </a:extLst>
              </a:tr>
              <a:tr h="1808730">
                <a:tc>
                  <a:txBody>
                    <a:bodyPr/>
                    <a:lstStyle/>
                    <a:p>
                      <a:r>
                        <a:rPr lang="en-US" sz="1000" u="sng" dirty="0"/>
                        <a:t>Lantern Pharma</a:t>
                      </a:r>
                    </a:p>
                    <a:p>
                      <a:r>
                        <a:rPr lang="en-US" sz="1000" u="sng" dirty="0"/>
                        <a:t>(HARMONIC)</a:t>
                      </a:r>
                    </a:p>
                    <a:p>
                      <a:r>
                        <a:rPr lang="en-US" sz="1000" dirty="0"/>
                        <a:t>Phase II</a:t>
                      </a:r>
                    </a:p>
                    <a:p>
                      <a:r>
                        <a:rPr lang="en-US" sz="1000" dirty="0">
                          <a:hlinkClick r:id="rId4"/>
                        </a:rPr>
                        <a:t>https://clinicaltrials.gov/ct2/show/NCT05456256</a:t>
                      </a:r>
                      <a:endParaRPr lang="en-US" sz="1000" dirty="0"/>
                    </a:p>
                    <a:p>
                      <a:endParaRPr lang="en-US" sz="1000" dirty="0"/>
                    </a:p>
                  </a:txBody>
                  <a:tcPr/>
                </a:tc>
                <a:tc>
                  <a:txBody>
                    <a:bodyPr/>
                    <a:lstStyle/>
                    <a:p>
                      <a:pPr algn="ctr"/>
                      <a:r>
                        <a:rPr lang="en-US" sz="1000" dirty="0"/>
                        <a:t>Relapsed</a:t>
                      </a:r>
                    </a:p>
                    <a:p>
                      <a:pPr algn="ctr"/>
                      <a:r>
                        <a:rPr lang="en-US" sz="1000" dirty="0"/>
                        <a:t>NSCLC-Adenocarcinoma</a:t>
                      </a:r>
                    </a:p>
                    <a:p>
                      <a:pPr algn="ctr"/>
                      <a:r>
                        <a:rPr lang="en-US" sz="1000" dirty="0"/>
                        <a:t>Advanced/Metastatic</a:t>
                      </a:r>
                    </a:p>
                    <a:p>
                      <a:pPr algn="ctr"/>
                      <a:r>
                        <a:rPr lang="en-US" sz="1000" dirty="0"/>
                        <a:t>Second line</a:t>
                      </a:r>
                    </a:p>
                  </a:txBody>
                  <a:tcPr/>
                </a:tc>
                <a:tc>
                  <a:txBody>
                    <a:bodyPr/>
                    <a:lstStyle/>
                    <a:p>
                      <a:pPr algn="ctr"/>
                      <a:r>
                        <a:rPr lang="en-US" sz="1000" dirty="0"/>
                        <a:t>Pemetrexed and Carboplatin </a:t>
                      </a:r>
                    </a:p>
                    <a:p>
                      <a:pPr algn="ctr"/>
                      <a:r>
                        <a:rPr lang="en-US" sz="1000" dirty="0"/>
                        <a:t>+/-</a:t>
                      </a:r>
                    </a:p>
                    <a:p>
                      <a:pPr algn="ctr"/>
                      <a:r>
                        <a:rPr lang="en-US" sz="1000" dirty="0"/>
                        <a:t>LP-300</a:t>
                      </a:r>
                    </a:p>
                    <a:p>
                      <a:pPr algn="ctr"/>
                      <a:endParaRPr lang="en-US" sz="1000" dirty="0"/>
                    </a:p>
                  </a:txBody>
                  <a:tcPr/>
                </a:tc>
                <a:tc>
                  <a:txBody>
                    <a:bodyPr/>
                    <a:lstStyle/>
                    <a:p>
                      <a:r>
                        <a:rPr lang="en-US" sz="105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50" b="0" i="0" u="none" strike="noStrike" kern="1200" baseline="0" dirty="0">
                          <a:solidFill>
                            <a:schemeClr val="tx1"/>
                          </a:solidFill>
                          <a:latin typeface="+mn-lt"/>
                          <a:ea typeface="+mn-ea"/>
                          <a:cs typeface="+mn-cs"/>
                        </a:rPr>
                        <a:t>Locally advanced or metastatic primary adenocarcinoma of lung (including bronchioalveolar cell carcinoma) with specific actionable genomic alterations (e.g., ROS1, MET, BRAF, ALK, EGFR, NTRK fusion, etc.). </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Patients must be never smokers: who has never smoked, or who has smoked less than 100 cigarettes in his or her lifetime. </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Patients who have received with TKIs for NSCLC but have experienced disease progression, unacceptable TKI-related toxicities, or are unable to tolerate the further use of TKIs.</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Patients who have not received prior systemic chemotherapies or hormonal therapies for NSCLC(excluding dexamethasone or corticosteroids) or have not received any prior immunotherapies. </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Patient with treated and stable CNS metastases.</a:t>
                      </a:r>
                    </a:p>
                  </a:txBody>
                  <a:tcPr/>
                </a:tc>
                <a:tc>
                  <a:txBody>
                    <a:bodyPr/>
                    <a:lstStyle/>
                    <a:p>
                      <a:r>
                        <a:rPr lang="en-US" sz="1000" b="0" i="0" u="none" strike="noStrike" kern="1200" baseline="0" dirty="0">
                          <a:solidFill>
                            <a:schemeClr val="tx1"/>
                          </a:solidFill>
                          <a:latin typeface="+mn-lt"/>
                          <a:ea typeface="+mn-ea"/>
                          <a:cs typeface="+mn-cs"/>
                        </a:rPr>
                        <a:t>Phase II Trial of LP-300 in combination with carboplatin and pemetrexed in never smoker Patients with relapsed advanced primary adenocarcinoma of the lung after treatment with Tyrosine Kinase Inhibitors 	</a:t>
                      </a:r>
                    </a:p>
                    <a:p>
                      <a:endParaRPr lang="en-US" sz="1000" dirty="0"/>
                    </a:p>
                  </a:txBody>
                  <a:tcPr/>
                </a:tc>
                <a:extLst>
                  <a:ext uri="{0D108BD9-81ED-4DB2-BD59-A6C34878D82A}">
                    <a16:rowId xmlns:a16="http://schemas.microsoft.com/office/drawing/2014/main" val="2785375787"/>
                  </a:ext>
                </a:extLst>
              </a:tr>
            </a:tbl>
          </a:graphicData>
        </a:graphic>
      </p:graphicFrame>
    </p:spTree>
    <p:extLst>
      <p:ext uri="{BB962C8B-B14F-4D97-AF65-F5344CB8AC3E}">
        <p14:creationId xmlns:p14="http://schemas.microsoft.com/office/powerpoint/2010/main" val="2440563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62BF2E9-A730-2758-1916-387374FF1BBA}"/>
              </a:ext>
            </a:extLst>
          </p:cNvPr>
          <p:cNvGraphicFramePr>
            <a:graphicFrameLocks noGrp="1"/>
          </p:cNvGraphicFramePr>
          <p:nvPr>
            <p:extLst>
              <p:ext uri="{D42A27DB-BD31-4B8C-83A1-F6EECF244321}">
                <p14:modId xmlns:p14="http://schemas.microsoft.com/office/powerpoint/2010/main" val="3119058128"/>
              </p:ext>
            </p:extLst>
          </p:nvPr>
        </p:nvGraphicFramePr>
        <p:xfrm>
          <a:off x="364290" y="661309"/>
          <a:ext cx="11463420" cy="478536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08378">
                  <a:extLst>
                    <a:ext uri="{9D8B030D-6E8A-4147-A177-3AD203B41FA5}">
                      <a16:colId xmlns:a16="http://schemas.microsoft.com/office/drawing/2014/main" val="3121738486"/>
                    </a:ext>
                  </a:extLst>
                </a:gridCol>
                <a:gridCol w="1471180">
                  <a:extLst>
                    <a:ext uri="{9D8B030D-6E8A-4147-A177-3AD203B41FA5}">
                      <a16:colId xmlns:a16="http://schemas.microsoft.com/office/drawing/2014/main" val="1502745024"/>
                    </a:ext>
                  </a:extLst>
                </a:gridCol>
                <a:gridCol w="3837805">
                  <a:extLst>
                    <a:ext uri="{9D8B030D-6E8A-4147-A177-3AD203B41FA5}">
                      <a16:colId xmlns:a16="http://schemas.microsoft.com/office/drawing/2014/main" val="1106225480"/>
                    </a:ext>
                  </a:extLst>
                </a:gridCol>
                <a:gridCol w="3140910">
                  <a:extLst>
                    <a:ext uri="{9D8B030D-6E8A-4147-A177-3AD203B41FA5}">
                      <a16:colId xmlns:a16="http://schemas.microsoft.com/office/drawing/2014/main" val="509151393"/>
                    </a:ext>
                  </a:extLst>
                </a:gridCol>
              </a:tblGrid>
              <a:tr h="122881">
                <a:tc>
                  <a:txBody>
                    <a:bodyPr/>
                    <a:lstStyle/>
                    <a:p>
                      <a:r>
                        <a:rPr lang="en-US" sz="1000" dirty="0"/>
                        <a:t>TEMPUS </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439710">
                <a:tc>
                  <a:txBody>
                    <a:bodyPr/>
                    <a:lstStyle/>
                    <a:p>
                      <a:r>
                        <a:rPr lang="en-US" sz="1000" u="sng" dirty="0"/>
                        <a:t>AstraZeneca</a:t>
                      </a:r>
                    </a:p>
                    <a:p>
                      <a:r>
                        <a:rPr lang="en-US" sz="1000" u="sng" dirty="0"/>
                        <a:t>PACIFIC-4</a:t>
                      </a:r>
                    </a:p>
                    <a:p>
                      <a:r>
                        <a:rPr lang="en-US" sz="1000" dirty="0"/>
                        <a:t>Phase II</a:t>
                      </a:r>
                    </a:p>
                    <a:p>
                      <a:r>
                        <a:rPr lang="en-US" sz="1000" dirty="0">
                          <a:hlinkClick r:id="rId2"/>
                        </a:rPr>
                        <a:t>https://clinicaltrials.gov/ct2/show/NCT03833154</a:t>
                      </a:r>
                      <a:endParaRPr lang="en-US" sz="1000" dirty="0"/>
                    </a:p>
                    <a:p>
                      <a:endParaRPr lang="en-US" sz="1000" dirty="0"/>
                    </a:p>
                  </a:txBody>
                  <a:tcPr/>
                </a:tc>
                <a:tc>
                  <a:txBody>
                    <a:bodyPr/>
                    <a:lstStyle/>
                    <a:p>
                      <a:pPr algn="ctr"/>
                      <a:r>
                        <a:rPr lang="en-US" sz="1000" dirty="0"/>
                        <a:t>NSCLC</a:t>
                      </a:r>
                    </a:p>
                    <a:p>
                      <a:pPr algn="ctr"/>
                      <a:r>
                        <a:rPr lang="en-US" sz="1000" dirty="0"/>
                        <a:t>unresected Stage I/II</a:t>
                      </a:r>
                    </a:p>
                    <a:p>
                      <a:pPr algn="ctr"/>
                      <a:r>
                        <a:rPr lang="en-US" sz="1000" dirty="0"/>
                        <a:t> T1 to T3N0M0</a:t>
                      </a:r>
                    </a:p>
                    <a:p>
                      <a:pPr algn="ctr"/>
                      <a:endParaRPr lang="en-US" sz="1000" dirty="0"/>
                    </a:p>
                  </a:txBody>
                  <a:tcPr/>
                </a:tc>
                <a:tc>
                  <a:txBody>
                    <a:bodyPr/>
                    <a:lstStyle/>
                    <a:p>
                      <a:pPr algn="ctr"/>
                      <a:r>
                        <a:rPr lang="en-US" sz="1000" dirty="0"/>
                        <a:t>Durvalumab,</a:t>
                      </a:r>
                    </a:p>
                    <a:p>
                      <a:pPr algn="ctr"/>
                      <a:r>
                        <a:rPr lang="en-US" sz="1000" dirty="0"/>
                        <a:t>SBRT</a:t>
                      </a:r>
                    </a:p>
                    <a:p>
                      <a:pPr algn="ct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Main Cohort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Planned SoC SBRT as definitive treatment for patient with unresected Stage I/II lymph node-negative (T1 to T3N0M0) NSCLC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EGFR testing is strongly recommended prior to enrollment. Patient with tumor harboring EGFR will be removed from main cohort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Osimertinib Cohort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Confirmation that the tumor harbors one of the 2 common EGFR mutations (Ex19del, L858R)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 will receive Osimertinib after completion of SoC SBRT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Not received treatment with any of the following</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Preoperative or adjuvant platinum-based or other chemotherapy for the disease under investigation</a:t>
                      </a:r>
                    </a:p>
                    <a:p>
                      <a:r>
                        <a:rPr lang="en-US" sz="1000" b="0" i="0" kern="1200" dirty="0">
                          <a:solidFill>
                            <a:schemeClr val="tx1"/>
                          </a:solidFill>
                          <a:effectLst/>
                          <a:latin typeface="+mn-lt"/>
                          <a:ea typeface="+mn-ea"/>
                          <a:cs typeface="+mn-cs"/>
                        </a:rPr>
                        <a:t>  </a:t>
                      </a: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Prior treatment with neoadjuvant or adjuvant EGFR TKI</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III, Randomized,(1:1), Placebo-controlled, Double-blind, Multi-center, International Study of Durvalumab With Stereotactic Body Radiation Therapy (SBRT) for the Treatment of Patients With Unresected Stage I/II, Lymph-node Negative Non-small Cell Lung Cancer (PACIFIC-4/RTOG-3515) Osimertinib Following SBRT, a Single Arm Cohort for Patients With Unresected Stage I/II, Lymph Node Negative NSCLC Harboring a Sensitizing EGFR Mutation</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3819231503"/>
                  </a:ext>
                </a:extLst>
              </a:tr>
              <a:tr h="439710">
                <a:tc>
                  <a:txBody>
                    <a:bodyPr/>
                    <a:lstStyle/>
                    <a:p>
                      <a:r>
                        <a:rPr lang="en-US" sz="1000" u="sng" dirty="0"/>
                        <a:t>Revolution Medicines, Inc</a:t>
                      </a:r>
                    </a:p>
                    <a:p>
                      <a:r>
                        <a:rPr lang="en-US" sz="1000" u="sng" dirty="0"/>
                        <a:t>RMC-4630-03</a:t>
                      </a:r>
                    </a:p>
                    <a:p>
                      <a:r>
                        <a:rPr lang="en-US" sz="1000" dirty="0"/>
                        <a:t>Phase II</a:t>
                      </a:r>
                    </a:p>
                    <a:p>
                      <a:r>
                        <a:rPr lang="en-US" sz="1000" dirty="0">
                          <a:hlinkClick r:id="rId3"/>
                        </a:rPr>
                        <a:t>https://clinicaltrials.gov/ct2/show/NCT05054725</a:t>
                      </a:r>
                      <a:endParaRPr lang="en-US" sz="1000" dirty="0"/>
                    </a:p>
                    <a:p>
                      <a:endParaRPr lang="en-US" sz="1000" dirty="0"/>
                    </a:p>
                  </a:txBody>
                  <a:tcPr/>
                </a:tc>
                <a:tc>
                  <a:txBody>
                    <a:bodyPr/>
                    <a:lstStyle/>
                    <a:p>
                      <a:pPr algn="ctr"/>
                      <a:r>
                        <a:rPr lang="en-US" sz="1000" i="1" dirty="0"/>
                        <a:t>KRAS G12C</a:t>
                      </a:r>
                    </a:p>
                    <a:p>
                      <a:pPr algn="ctr"/>
                      <a:r>
                        <a:rPr lang="en-US" sz="1000" i="0" dirty="0"/>
                        <a:t>NSCLC</a:t>
                      </a:r>
                    </a:p>
                    <a:p>
                      <a:pPr algn="ctr"/>
                      <a:r>
                        <a:rPr lang="en-US" sz="1000" dirty="0"/>
                        <a:t>Advanced/Metastatic</a:t>
                      </a:r>
                    </a:p>
                    <a:p>
                      <a:pPr algn="ctr"/>
                      <a:r>
                        <a:rPr lang="en-US" sz="1000" dirty="0"/>
                        <a:t>Second /Subsequent line</a:t>
                      </a: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RMC-4630 + </a:t>
                      </a:r>
                      <a:r>
                        <a:rPr lang="en-US" sz="1000" dirty="0" err="1"/>
                        <a:t>Sotorasib</a:t>
                      </a:r>
                      <a:endParaRPr lang="en-US" sz="1000" dirty="0"/>
                    </a:p>
                    <a:p>
                      <a:pPr algn="ctr"/>
                      <a:endParaRPr lang="en-US" sz="1000" dirty="0"/>
                    </a:p>
                  </a:txBody>
                  <a:tcPr/>
                </a:tc>
                <a:tc>
                  <a:txBody>
                    <a:bodyPr/>
                    <a:lstStyle/>
                    <a:p>
                      <a:r>
                        <a:rPr lang="en-US" sz="1000" dirty="0"/>
                        <a:t>•Has progressed on prior standard therapies (no more than 3 prior lines of therapies)</a:t>
                      </a:r>
                    </a:p>
                    <a:p>
                      <a:r>
                        <a:rPr lang="en-US" sz="1000" dirty="0"/>
                        <a:t>•No prior therapy with KRASG12C inhibitor and/or SHP2 inhibitor</a:t>
                      </a:r>
                    </a:p>
                    <a:p>
                      <a:r>
                        <a:rPr lang="en-US" sz="1000" dirty="0"/>
                        <a:t>•No primary CNS tumor</a:t>
                      </a:r>
                    </a:p>
                    <a:p>
                      <a:r>
                        <a:rPr lang="en-US" sz="1000" dirty="0"/>
                        <a:t>•Brain metastases is eligible if the patient was previously treated and stable</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Phase 2, Open-Label, Multicenter Study of the Combination of RMC-4630 and </a:t>
                      </a:r>
                      <a:r>
                        <a:rPr lang="en-US" sz="1000" dirty="0" err="1"/>
                        <a:t>Sotorasib</a:t>
                      </a:r>
                      <a:r>
                        <a:rPr lang="en-US" sz="1000" dirty="0"/>
                        <a:t> for Non-Small Cell Lung Cancer Subjects With KRASG12C Mutation After Failure of Prior Standard Therapies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2991092743"/>
                  </a:ext>
                </a:extLst>
              </a:tr>
              <a:tr h="439710">
                <a:tc>
                  <a:txBody>
                    <a:bodyPr/>
                    <a:lstStyle/>
                    <a:p>
                      <a:r>
                        <a:rPr lang="en-US" sz="1000" u="sng" dirty="0"/>
                        <a:t>Turning point TPX-0005-01</a:t>
                      </a:r>
                    </a:p>
                    <a:p>
                      <a:r>
                        <a:rPr lang="en-US" sz="1000" dirty="0"/>
                        <a:t>Phase II</a:t>
                      </a:r>
                    </a:p>
                    <a:p>
                      <a:r>
                        <a:rPr lang="en-US" sz="1000" dirty="0">
                          <a:hlinkClick r:id="rId4"/>
                        </a:rPr>
                        <a:t>https://clinicaltrials.gov/ct2/show/NCT03093116</a:t>
                      </a:r>
                      <a:endParaRPr lang="en-US" sz="1000" dirty="0"/>
                    </a:p>
                    <a:p>
                      <a:endParaRPr lang="en-US" sz="1000" dirty="0"/>
                    </a:p>
                  </a:txBody>
                  <a:tcPr/>
                </a:tc>
                <a:tc>
                  <a:txBody>
                    <a:bodyPr/>
                    <a:lstStyle/>
                    <a:p>
                      <a:pPr algn="ctr"/>
                      <a:r>
                        <a:rPr lang="en-US" sz="1000" i="1" dirty="0"/>
                        <a:t>ROS1 fusion</a:t>
                      </a:r>
                    </a:p>
                    <a:p>
                      <a:pPr algn="ctr"/>
                      <a:r>
                        <a:rPr lang="en-US" sz="1000" dirty="0"/>
                        <a:t>Advanced/Metastatic</a:t>
                      </a:r>
                    </a:p>
                    <a:p>
                      <a:pPr algn="ctr"/>
                      <a:r>
                        <a:rPr lang="en-US" sz="1000" dirty="0"/>
                        <a:t>Subsequent line</a:t>
                      </a: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Repotrectinib</a:t>
                      </a:r>
                    </a:p>
                    <a:p>
                      <a:pPr algn="ctr"/>
                      <a:endParaRPr lang="en-US" sz="1000" dirty="0"/>
                    </a:p>
                  </a:txBody>
                  <a:tcPr/>
                </a:tc>
                <a:tc>
                  <a:txBody>
                    <a:bodyPr/>
                    <a:lstStyle/>
                    <a:p>
                      <a:r>
                        <a:rPr lang="en-US" sz="1000" dirty="0"/>
                        <a:t>•Locally advanced or metastatic solid tumor (including primary CNS tumors) that harbors an ROS1, NTRK1, NTRK2, or NTRK3 gene rearrangement</a:t>
                      </a:r>
                    </a:p>
                    <a:p>
                      <a:r>
                        <a:rPr lang="en-US" sz="1000" dirty="0"/>
                        <a:t>•TKI naïve or prior TKI (no more than 2 prior TKIs). No more than 1 prior chemotherapy</a:t>
                      </a:r>
                    </a:p>
                    <a:p>
                      <a:r>
                        <a:rPr lang="en-US" sz="1000" dirty="0"/>
                        <a:t>•Patients with asymptomatic CNS metastases</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Phase 1/2, Open-Label, Multi-Center, First-in-Human Study of the Safety, Tolerability, Pharmacokinetics, and Anti-Tumor Activity of TPX-0005 in Patients With Advanced Solid Tumors Harboring ALK, ROS1, or NTRK1-3 Rearrangements (TRIDENT-1)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955221002"/>
                  </a:ext>
                </a:extLst>
              </a:tr>
            </a:tbl>
          </a:graphicData>
        </a:graphic>
      </p:graphicFrame>
      <p:sp>
        <p:nvSpPr>
          <p:cNvPr id="3" name="Rectangle 2">
            <a:extLst>
              <a:ext uri="{FF2B5EF4-FFF2-40B4-BE49-F238E27FC236}">
                <a16:creationId xmlns:a16="http://schemas.microsoft.com/office/drawing/2014/main" id="{D8198CAE-B430-DEC0-9432-EDE79C90DC5D}"/>
              </a:ext>
            </a:extLst>
          </p:cNvPr>
          <p:cNvSpPr>
            <a:spLocks noChangeArrowheads="1"/>
          </p:cNvSpPr>
          <p:nvPr/>
        </p:nvSpPr>
        <p:spPr bwMode="auto">
          <a:xfrm>
            <a:off x="4617878" y="350484"/>
            <a:ext cx="1564041" cy="28361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A9AD7276-A420-31BE-2747-9717851A73E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01710" y="235165"/>
            <a:ext cx="1729740" cy="380274"/>
          </a:xfrm>
          <a:prstGeom prst="rect">
            <a:avLst/>
          </a:prstGeom>
          <a:noFill/>
        </p:spPr>
      </p:pic>
    </p:spTree>
    <p:extLst>
      <p:ext uri="{BB962C8B-B14F-4D97-AF65-F5344CB8AC3E}">
        <p14:creationId xmlns:p14="http://schemas.microsoft.com/office/powerpoint/2010/main" val="1668791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8FC560-51C9-43D3-5619-0B9D86908D81}"/>
              </a:ext>
            </a:extLst>
          </p:cNvPr>
          <p:cNvGraphicFramePr>
            <a:graphicFrameLocks noGrp="1"/>
          </p:cNvGraphicFramePr>
          <p:nvPr>
            <p:extLst>
              <p:ext uri="{D42A27DB-BD31-4B8C-83A1-F6EECF244321}">
                <p14:modId xmlns:p14="http://schemas.microsoft.com/office/powerpoint/2010/main" val="1771516018"/>
              </p:ext>
            </p:extLst>
          </p:nvPr>
        </p:nvGraphicFramePr>
        <p:xfrm>
          <a:off x="360550" y="715539"/>
          <a:ext cx="11463420" cy="579120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03684">
                  <a:extLst>
                    <a:ext uri="{9D8B030D-6E8A-4147-A177-3AD203B41FA5}">
                      <a16:colId xmlns:a16="http://schemas.microsoft.com/office/drawing/2014/main" val="3121738486"/>
                    </a:ext>
                  </a:extLst>
                </a:gridCol>
                <a:gridCol w="1475874">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127548">
                <a:tc>
                  <a:txBody>
                    <a:bodyPr/>
                    <a:lstStyle/>
                    <a:p>
                      <a:r>
                        <a:rPr lang="en-US" sz="1000" dirty="0"/>
                        <a:t>TEMPUS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439710">
                <a:tc>
                  <a:txBody>
                    <a:bodyPr/>
                    <a:lstStyle/>
                    <a:p>
                      <a:r>
                        <a:rPr lang="en-US" sz="1000" u="sng" dirty="0"/>
                        <a:t>Janssen Paloma-2</a:t>
                      </a:r>
                    </a:p>
                    <a:p>
                      <a:r>
                        <a:rPr lang="en-US" sz="1000" dirty="0"/>
                        <a:t>Phase II</a:t>
                      </a:r>
                    </a:p>
                    <a:p>
                      <a:r>
                        <a:rPr lang="en-US" sz="1000" dirty="0">
                          <a:hlinkClick r:id="rId2"/>
                        </a:rPr>
                        <a:t>https://clinicaltrials.gov/ct2/show/NCT05498428</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EGRF, Exon19del </a:t>
                      </a:r>
                      <a:r>
                        <a:rPr lang="en-US" sz="1000" b="0" i="0" u="none" strike="noStrike" kern="1200" baseline="0" dirty="0">
                          <a:solidFill>
                            <a:schemeClr val="tx1"/>
                          </a:solidFill>
                          <a:latin typeface="+mn-lt"/>
                          <a:ea typeface="+mn-ea"/>
                          <a:cs typeface="+mn-cs"/>
                        </a:rPr>
                        <a:t>or </a:t>
                      </a:r>
                      <a:r>
                        <a:rPr lang="en-US" sz="1000" b="0" i="1" u="none" strike="noStrike" kern="1200" baseline="0" dirty="0">
                          <a:solidFill>
                            <a:schemeClr val="tx1"/>
                          </a:solidFill>
                          <a:latin typeface="+mn-lt"/>
                          <a:ea typeface="+mn-ea"/>
                          <a:cs typeface="+mn-cs"/>
                        </a:rPr>
                        <a:t>Exondel21, L858R</a:t>
                      </a:r>
                    </a:p>
                    <a:p>
                      <a:pPr algn="ctr"/>
                      <a:r>
                        <a:rPr lang="en-US" sz="1000" b="0" i="1" u="none" strike="noStrike" kern="1200" baseline="0" dirty="0">
                          <a:solidFill>
                            <a:schemeClr val="tx1"/>
                          </a:solidFill>
                          <a:latin typeface="+mn-lt"/>
                          <a:ea typeface="+mn-ea"/>
                          <a:cs typeface="+mn-cs"/>
                        </a:rPr>
                        <a:t>NSCLC</a:t>
                      </a:r>
                    </a:p>
                    <a:p>
                      <a:pPr algn="ctr"/>
                      <a:r>
                        <a:rPr lang="en-US" sz="1000" dirty="0"/>
                        <a:t>Advanced/Metastatic</a:t>
                      </a:r>
                    </a:p>
                    <a:p>
                      <a:pPr algn="ctr"/>
                      <a:endParaRPr lang="en-US" sz="1000" dirty="0"/>
                    </a:p>
                  </a:txBody>
                  <a:tcPr/>
                </a:tc>
                <a:tc>
                  <a:txBody>
                    <a:bodyPr/>
                    <a:lstStyle/>
                    <a:p>
                      <a:pPr algn="ctr"/>
                      <a:r>
                        <a:rPr lang="en-US" sz="1000" b="0" i="0" u="none" strike="noStrike" kern="1200" baseline="0" dirty="0" err="1">
                          <a:solidFill>
                            <a:schemeClr val="tx1"/>
                          </a:solidFill>
                          <a:latin typeface="+mn-lt"/>
                          <a:ea typeface="+mn-ea"/>
                          <a:cs typeface="+mn-cs"/>
                        </a:rPr>
                        <a:t>Amivantamab</a:t>
                      </a:r>
                      <a:r>
                        <a:rPr lang="en-US" sz="1000" b="0" i="0" u="none" strike="noStrike" kern="1200" baseline="0" dirty="0">
                          <a:solidFill>
                            <a:schemeClr val="tx1"/>
                          </a:solidFill>
                          <a:latin typeface="+mn-lt"/>
                          <a:ea typeface="+mn-ea"/>
                          <a:cs typeface="+mn-cs"/>
                        </a:rPr>
                        <a:t> SC-CF</a:t>
                      </a:r>
                      <a:endParaRPr lang="en-US" sz="1000" dirty="0"/>
                    </a:p>
                  </a:txBody>
                  <a:tcPr/>
                </a:tc>
                <a:tc>
                  <a:txBody>
                    <a:bodyPr/>
                    <a:lstStyle/>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Additional Cohort specific disease requirements include; </a:t>
                      </a:r>
                    </a:p>
                    <a:p>
                      <a:r>
                        <a:rPr lang="en-US" sz="1000" b="0" i="0" u="sng" kern="1200" dirty="0">
                          <a:solidFill>
                            <a:schemeClr val="tx1"/>
                          </a:solidFill>
                          <a:effectLst/>
                          <a:latin typeface="+mn-lt"/>
                          <a:ea typeface="+mn-ea"/>
                          <a:cs typeface="+mn-cs"/>
                        </a:rPr>
                        <a:t>Cohorts </a:t>
                      </a:r>
                      <a:r>
                        <a:rPr lang="en-US" sz="1000" b="0" i="0" kern="1200" dirty="0">
                          <a:solidFill>
                            <a:schemeClr val="tx1"/>
                          </a:solidFill>
                          <a:effectLst/>
                          <a:latin typeface="+mn-lt"/>
                          <a:ea typeface="+mn-ea"/>
                          <a:cs typeface="+mn-cs"/>
                        </a:rPr>
                        <a:t>1: EGFR exon 19/L858R NSCLC, previously untreated (First line)</a:t>
                      </a:r>
                    </a:p>
                    <a:p>
                      <a:r>
                        <a:rPr lang="en-US" sz="1000" b="0" i="0" u="sng" kern="1200" dirty="0">
                          <a:solidFill>
                            <a:schemeClr val="tx1"/>
                          </a:solidFill>
                          <a:effectLst/>
                          <a:latin typeface="+mn-lt"/>
                          <a:ea typeface="+mn-ea"/>
                          <a:cs typeface="+mn-cs"/>
                        </a:rPr>
                        <a:t>Cohort 2</a:t>
                      </a:r>
                      <a:r>
                        <a:rPr lang="en-US" sz="1000" b="0" i="0" kern="1200" dirty="0">
                          <a:solidFill>
                            <a:schemeClr val="tx1"/>
                          </a:solidFill>
                          <a:effectLst/>
                          <a:latin typeface="+mn-lt"/>
                          <a:ea typeface="+mn-ea"/>
                          <a:cs typeface="+mn-cs"/>
                        </a:rPr>
                        <a:t>: EGFR Exon 20 NSCLC, previously untreated (First line)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3</a:t>
                      </a:r>
                      <a:r>
                        <a:rPr lang="en-US" sz="1000" b="0" i="0" kern="1200" dirty="0">
                          <a:solidFill>
                            <a:schemeClr val="tx1"/>
                          </a:solidFill>
                          <a:effectLst/>
                          <a:latin typeface="+mn-lt"/>
                          <a:ea typeface="+mn-ea"/>
                          <a:cs typeface="+mn-cs"/>
                        </a:rPr>
                        <a:t>: Exon19/L858R NSCLC, post Osimertinib (Second 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4</a:t>
                      </a:r>
                      <a:r>
                        <a:rPr lang="en-US" sz="1000" b="0" i="0" kern="1200" dirty="0">
                          <a:solidFill>
                            <a:schemeClr val="tx1"/>
                          </a:solidFill>
                          <a:effectLst/>
                          <a:latin typeface="+mn-lt"/>
                          <a:ea typeface="+mn-ea"/>
                          <a:cs typeface="+mn-cs"/>
                        </a:rPr>
                        <a:t>: Previously Treated with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IV, switch from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IV to SC</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Participant is currently receiving medications or herbal supplements</a:t>
                      </a:r>
                    </a:p>
                    <a:p>
                      <a:r>
                        <a:rPr lang="en-US" sz="1000" b="0" i="0" u="none" strike="noStrike" kern="1200" baseline="0" dirty="0">
                          <a:solidFill>
                            <a:schemeClr val="tx1"/>
                          </a:solidFill>
                          <a:latin typeface="+mn-lt"/>
                          <a:ea typeface="+mn-ea"/>
                          <a:cs typeface="+mn-cs"/>
                        </a:rPr>
                        <a:t>known to be potent Cytochrome (CYP3A4/5) inducers and is unable to</a:t>
                      </a:r>
                    </a:p>
                    <a:p>
                      <a:r>
                        <a:rPr lang="en-US" sz="1000" b="0" i="0" u="none" strike="noStrike" kern="1200" baseline="0" dirty="0">
                          <a:solidFill>
                            <a:schemeClr val="tx1"/>
                          </a:solidFill>
                          <a:latin typeface="+mn-lt"/>
                          <a:ea typeface="+mn-ea"/>
                          <a:cs typeface="+mn-cs"/>
                        </a:rPr>
                        <a:t>stop use for an appropriate washout period prior to Cycle 1 Day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2, Open-Label, Parallel Cohort Study of Subcutaneous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in Multiple Regimens in Patients With Advanced or Metastatic Solid Tumors Including EGFR-mutated Non-Small Cell Lung </a:t>
                      </a:r>
                      <a:r>
                        <a:rPr lang="en-US" sz="1000" b="0" i="0" kern="1200" dirty="0" err="1">
                          <a:solidFill>
                            <a:schemeClr val="tx1"/>
                          </a:solidFill>
                          <a:effectLst/>
                          <a:latin typeface="+mn-lt"/>
                          <a:ea typeface="+mn-ea"/>
                          <a:cs typeface="+mn-cs"/>
                        </a:rPr>
                        <a:t>Cance</a:t>
                      </a:r>
                      <a:endParaRPr lang="en-US" sz="1000" dirty="0"/>
                    </a:p>
                  </a:txBody>
                  <a:tcPr/>
                </a:tc>
                <a:extLst>
                  <a:ext uri="{0D108BD9-81ED-4DB2-BD59-A6C34878D82A}">
                    <a16:rowId xmlns:a16="http://schemas.microsoft.com/office/drawing/2014/main" val="476273485"/>
                  </a:ext>
                </a:extLst>
              </a:tr>
              <a:tr h="439710">
                <a:tc>
                  <a:txBody>
                    <a:bodyPr/>
                    <a:lstStyle/>
                    <a:p>
                      <a:r>
                        <a:rPr lang="en-US" sz="1000" u="sng" dirty="0"/>
                        <a:t>Janssen Paloma-3</a:t>
                      </a:r>
                    </a:p>
                    <a:p>
                      <a:r>
                        <a:rPr lang="en-US" sz="1000" dirty="0"/>
                        <a:t>Phase III</a:t>
                      </a:r>
                    </a:p>
                    <a:p>
                      <a:r>
                        <a:rPr lang="en-US" sz="1000" dirty="0">
                          <a:hlinkClick r:id="rId3"/>
                        </a:rPr>
                        <a:t>https://clinicaltrials.gov/ct2/show/NCT05388669</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EGRF, Exon19del </a:t>
                      </a:r>
                      <a:r>
                        <a:rPr lang="en-US" sz="1000" b="0" i="0" u="none" strike="noStrike" kern="1200" baseline="0" dirty="0">
                          <a:solidFill>
                            <a:schemeClr val="tx1"/>
                          </a:solidFill>
                          <a:latin typeface="+mn-lt"/>
                          <a:ea typeface="+mn-ea"/>
                          <a:cs typeface="+mn-cs"/>
                        </a:rPr>
                        <a:t>or </a:t>
                      </a:r>
                      <a:r>
                        <a:rPr lang="en-US" sz="1000" b="0" i="1" u="none" strike="noStrike" kern="1200" baseline="0" dirty="0">
                          <a:solidFill>
                            <a:schemeClr val="tx1"/>
                          </a:solidFill>
                          <a:latin typeface="+mn-lt"/>
                          <a:ea typeface="+mn-ea"/>
                          <a:cs typeface="+mn-cs"/>
                        </a:rPr>
                        <a:t>Exondel21, L858R</a:t>
                      </a:r>
                    </a:p>
                    <a:p>
                      <a:pPr algn="ctr"/>
                      <a:r>
                        <a:rPr lang="en-US" sz="1000" b="0" i="1" u="none" strike="noStrike" kern="1200" baseline="0" dirty="0">
                          <a:solidFill>
                            <a:schemeClr val="tx1"/>
                          </a:solidFill>
                          <a:latin typeface="+mn-lt"/>
                          <a:ea typeface="+mn-ea"/>
                          <a:cs typeface="+mn-cs"/>
                        </a:rPr>
                        <a:t>NSCLC</a:t>
                      </a:r>
                    </a:p>
                    <a:p>
                      <a:pPr algn="ctr"/>
                      <a:r>
                        <a:rPr lang="en-US" sz="1000" dirty="0"/>
                        <a:t>Advanced/Metastatic</a:t>
                      </a:r>
                    </a:p>
                    <a:p>
                      <a:pPr algn="ctr"/>
                      <a:r>
                        <a:rPr lang="en-US" sz="1000" dirty="0"/>
                        <a:t>Subsequent line</a:t>
                      </a:r>
                    </a:p>
                    <a:p>
                      <a:pPr algn="ctr"/>
                      <a:endParaRPr lang="en-US" sz="1000" dirty="0"/>
                    </a:p>
                  </a:txBody>
                  <a:tcPr/>
                </a:tc>
                <a:tc>
                  <a:txBody>
                    <a:bodyPr/>
                    <a:lstStyle/>
                    <a:p>
                      <a:pPr algn="ctr"/>
                      <a:r>
                        <a:rPr lang="en-US" sz="1000" b="0" i="0" u="none" strike="noStrike" kern="1200" baseline="0" dirty="0">
                          <a:solidFill>
                            <a:schemeClr val="tx1"/>
                          </a:solidFill>
                          <a:latin typeface="+mn-lt"/>
                          <a:ea typeface="+mn-ea"/>
                          <a:cs typeface="+mn-cs"/>
                        </a:rPr>
                        <a:t>Lazertinib </a:t>
                      </a:r>
                    </a:p>
                    <a:p>
                      <a:pPr algn="ctr"/>
                      <a:r>
                        <a:rPr lang="en-US" sz="1000" b="0" i="0" u="none" strike="noStrike" kern="1200" baseline="0" dirty="0">
                          <a:solidFill>
                            <a:schemeClr val="tx1"/>
                          </a:solidFill>
                          <a:latin typeface="+mn-lt"/>
                          <a:ea typeface="+mn-ea"/>
                          <a:cs typeface="+mn-cs"/>
                        </a:rPr>
                        <a:t> </a:t>
                      </a:r>
                      <a:r>
                        <a:rPr lang="en-US" sz="1000" b="0" i="0" u="none" strike="noStrike" kern="1200" baseline="0" dirty="0" err="1">
                          <a:solidFill>
                            <a:schemeClr val="tx1"/>
                          </a:solidFill>
                          <a:latin typeface="+mn-lt"/>
                          <a:ea typeface="+mn-ea"/>
                          <a:cs typeface="+mn-cs"/>
                        </a:rPr>
                        <a:t>Amivantamab</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Histologically or cytologically confirmed, locally advanced or metastatic, NSCLC, either EGFR Exon 19del or Exon 21 L858R mutation</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Prior Treatment: must have progressed on or after Osimertinib (or</a:t>
                      </a:r>
                    </a:p>
                    <a:p>
                      <a:r>
                        <a:rPr lang="en-US" sz="1000" b="0" i="0" u="none" strike="noStrike" kern="1200" baseline="0" dirty="0">
                          <a:solidFill>
                            <a:schemeClr val="tx1"/>
                          </a:solidFill>
                          <a:latin typeface="+mn-lt"/>
                          <a:ea typeface="+mn-ea"/>
                          <a:cs typeface="+mn-cs"/>
                        </a:rPr>
                        <a:t>another approved 3rd generation EGFR TKI) and platinum-based</a:t>
                      </a:r>
                    </a:p>
                    <a:p>
                      <a:r>
                        <a:rPr lang="en-US" sz="1000" b="0" i="0" u="none" strike="noStrike" kern="1200" baseline="0" dirty="0">
                          <a:solidFill>
                            <a:schemeClr val="tx1"/>
                          </a:solidFill>
                          <a:latin typeface="+mn-lt"/>
                          <a:ea typeface="+mn-ea"/>
                          <a:cs typeface="+mn-cs"/>
                        </a:rPr>
                        <a:t>chemotherapy (irrespective of order).</a:t>
                      </a:r>
                    </a:p>
                    <a:p>
                      <a:r>
                        <a:rPr lang="en-US" sz="1000" b="0" i="0" u="none" strike="noStrike" kern="1200" baseline="0" dirty="0">
                          <a:solidFill>
                            <a:schemeClr val="tx1"/>
                          </a:solidFill>
                          <a:effectLst/>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effectLst/>
                          <a:latin typeface="+mn-lt"/>
                          <a:ea typeface="+mn-ea"/>
                          <a:cs typeface="+mn-cs"/>
                        </a:rPr>
                        <a:t>Patient with treated and asymptomatic brain metastases</a:t>
                      </a:r>
                      <a:endParaRPr lang="en-US" sz="10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3, Open-label, Randomized Study of Lazertinib With Subcutaneous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Compared With Intravenous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in Patients With EGFR-mutated Advanced or Metastatic Non-small Cell Lung Cancer After Progression on Osimertinib and Chemotherapy</a:t>
                      </a:r>
                      <a:endParaRPr lang="en-US" sz="1000" dirty="0"/>
                    </a:p>
                  </a:txBody>
                  <a:tcPr/>
                </a:tc>
                <a:extLst>
                  <a:ext uri="{0D108BD9-81ED-4DB2-BD59-A6C34878D82A}">
                    <a16:rowId xmlns:a16="http://schemas.microsoft.com/office/drawing/2014/main" val="3673218619"/>
                  </a:ext>
                </a:extLst>
              </a:tr>
              <a:tr h="439710">
                <a:tc>
                  <a:txBody>
                    <a:bodyPr/>
                    <a:lstStyle/>
                    <a:p>
                      <a:r>
                        <a:rPr lang="en-US" sz="1000" u="sng" dirty="0"/>
                        <a:t>Janssen Mariposa-2</a:t>
                      </a:r>
                    </a:p>
                    <a:p>
                      <a:r>
                        <a:rPr lang="en-US" sz="1000" dirty="0"/>
                        <a:t>Phase III</a:t>
                      </a:r>
                    </a:p>
                    <a:p>
                      <a:r>
                        <a:rPr lang="en-US" sz="1000" dirty="0">
                          <a:hlinkClick r:id="rId4"/>
                        </a:rPr>
                        <a:t>https://clinicaltrials.gov/ct2/show/NCT04988295</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EGFR Exon19del or Exon 21 L858R</a:t>
                      </a:r>
                    </a:p>
                    <a:p>
                      <a:pPr algn="ctr"/>
                      <a:r>
                        <a:rPr lang="en-US" sz="1000" b="0" i="1" u="none" strike="noStrike" kern="1200" baseline="0" dirty="0">
                          <a:solidFill>
                            <a:schemeClr val="tx1"/>
                          </a:solidFill>
                          <a:latin typeface="+mn-lt"/>
                          <a:ea typeface="+mn-ea"/>
                          <a:cs typeface="+mn-cs"/>
                        </a:rPr>
                        <a:t>Non-squamous NSCLC</a:t>
                      </a:r>
                    </a:p>
                    <a:p>
                      <a:pPr algn="ctr"/>
                      <a:r>
                        <a:rPr lang="en-US" sz="1000" dirty="0"/>
                        <a:t>Advanced/Metastatic</a:t>
                      </a:r>
                    </a:p>
                    <a:p>
                      <a:pPr algn="ctr"/>
                      <a:r>
                        <a:rPr lang="en-US" sz="1000" b="0" i="0" u="none" strike="noStrike" kern="1200" baseline="0" dirty="0">
                          <a:solidFill>
                            <a:schemeClr val="tx1"/>
                          </a:solidFill>
                          <a:latin typeface="+mn-lt"/>
                          <a:ea typeface="+mn-ea"/>
                          <a:cs typeface="+mn-cs"/>
                        </a:rPr>
                        <a:t>After Osimertinib failure</a:t>
                      </a:r>
                    </a:p>
                    <a:p>
                      <a:pPr algn="ctr"/>
                      <a:endParaRPr lang="en-US" sz="1000" dirty="0"/>
                    </a:p>
                  </a:txBody>
                  <a:tcPr/>
                </a:tc>
                <a:tc>
                  <a:txBody>
                    <a:bodyPr/>
                    <a:lstStyle/>
                    <a:p>
                      <a:pPr algn="ctr"/>
                      <a:r>
                        <a:rPr lang="en-US" sz="1000" dirty="0"/>
                        <a:t>Platinum based chemotherapy </a:t>
                      </a:r>
                    </a:p>
                    <a:p>
                      <a:pPr algn="ctr"/>
                      <a:r>
                        <a:rPr lang="en-US" sz="1000" dirty="0"/>
                        <a:t>+/-</a:t>
                      </a:r>
                    </a:p>
                    <a:p>
                      <a:pPr algn="ctr"/>
                      <a:r>
                        <a:rPr lang="en-US" sz="1000" dirty="0" err="1"/>
                        <a:t>Amivantamab</a:t>
                      </a:r>
                      <a:r>
                        <a:rPr lang="en-US" sz="1000" dirty="0"/>
                        <a:t> and Lazertinib </a:t>
                      </a:r>
                    </a:p>
                  </a:txBody>
                  <a:tcPr/>
                </a:tc>
                <a:tc>
                  <a:txBody>
                    <a:bodyPr/>
                    <a:lstStyle/>
                    <a:p>
                      <a:pPr algn="l"/>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Histologically or cytologically confirmed, locally advanced or metastatic, non-squamous NSCLC, either EGFR Exon 19del or Exon 21 L858R mutation</a:t>
                      </a:r>
                    </a:p>
                    <a:p>
                      <a:pPr algn="l"/>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Participant must have progressed on or after Osimertinib monotherapy as the most recent line of treatment.</a:t>
                      </a:r>
                    </a:p>
                    <a:p>
                      <a:pPr algn="l"/>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Osimertinib must have been administered as either the first-line or in the second- line setting after prior treatment with first- or second-generation EGFR TKI as a monotherapy</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3, Open-Label, Randomized Study of </a:t>
                      </a:r>
                      <a:r>
                        <a:rPr lang="en-US" sz="1000" b="0" i="0" kern="1200" dirty="0" err="1">
                          <a:solidFill>
                            <a:schemeClr val="tx1"/>
                          </a:solidFill>
                          <a:effectLst/>
                          <a:latin typeface="+mn-lt"/>
                          <a:ea typeface="+mn-ea"/>
                          <a:cs typeface="+mn-cs"/>
                        </a:rPr>
                        <a:t>Amivantamab</a:t>
                      </a:r>
                      <a:r>
                        <a:rPr lang="en-US" sz="1000" b="0" i="0" kern="1200" dirty="0">
                          <a:solidFill>
                            <a:schemeClr val="tx1"/>
                          </a:solidFill>
                          <a:effectLst/>
                          <a:latin typeface="+mn-lt"/>
                          <a:ea typeface="+mn-ea"/>
                          <a:cs typeface="+mn-cs"/>
                        </a:rPr>
                        <a:t> and Lazertinib in Combination With Platinum-Based Chemotherapy Compared With Platinum-Based Chemotherapy in Patients With EGFR-Mutated Locally Advanced or Metastatic Non-Small Cell Lung Cancer After Osimertinib Failure</a:t>
                      </a:r>
                      <a:endParaRPr lang="en-US" sz="1000" dirty="0"/>
                    </a:p>
                  </a:txBody>
                  <a:tcPr/>
                </a:tc>
                <a:extLst>
                  <a:ext uri="{0D108BD9-81ED-4DB2-BD59-A6C34878D82A}">
                    <a16:rowId xmlns:a16="http://schemas.microsoft.com/office/drawing/2014/main" val="1847877912"/>
                  </a:ext>
                </a:extLst>
              </a:tr>
              <a:tr h="439710">
                <a:tc>
                  <a:txBody>
                    <a:bodyPr/>
                    <a:lstStyle/>
                    <a:p>
                      <a:r>
                        <a:rPr lang="en-US" sz="1000" u="sng" dirty="0"/>
                        <a:t>ArriVent FURMO-004</a:t>
                      </a:r>
                    </a:p>
                    <a:p>
                      <a:r>
                        <a:rPr lang="en-US" sz="1000" dirty="0"/>
                        <a:t>Phase III</a:t>
                      </a:r>
                    </a:p>
                    <a:p>
                      <a:r>
                        <a:rPr lang="en-US" sz="1000" dirty="0">
                          <a:hlinkClick r:id="rId5"/>
                        </a:rPr>
                        <a:t>https://clinicaltrials.gov/ct2/show/NCT05607550</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EGFR Exon 20</a:t>
                      </a:r>
                    </a:p>
                    <a:p>
                      <a:pPr algn="ctr"/>
                      <a:r>
                        <a:rPr lang="en-US" sz="1000" b="0" i="1" u="none" strike="noStrike" kern="1200" baseline="0" dirty="0">
                          <a:solidFill>
                            <a:schemeClr val="tx1"/>
                          </a:solidFill>
                          <a:latin typeface="+mn-lt"/>
                          <a:ea typeface="+mn-ea"/>
                          <a:cs typeface="+mn-cs"/>
                        </a:rPr>
                        <a:t>Non-squamous NSCLC</a:t>
                      </a:r>
                    </a:p>
                    <a:p>
                      <a:pPr algn="ctr"/>
                      <a:r>
                        <a:rPr lang="en-US" sz="1000" dirty="0"/>
                        <a:t>Advanced/Metastatic</a:t>
                      </a:r>
                    </a:p>
                    <a:p>
                      <a:pPr algn="ctr"/>
                      <a:r>
                        <a:rPr lang="en-US" sz="1000" b="0" i="0" u="none" strike="noStrike" kern="1200" baseline="0" dirty="0">
                          <a:solidFill>
                            <a:schemeClr val="tx1"/>
                          </a:solidFill>
                          <a:latin typeface="+mn-lt"/>
                          <a:ea typeface="+mn-ea"/>
                          <a:cs typeface="+mn-cs"/>
                        </a:rPr>
                        <a:t>First line</a:t>
                      </a: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err="1"/>
                        <a:t>Fumoenertinib</a:t>
                      </a:r>
                      <a:endParaRPr lang="en-US" sz="1000" dirty="0"/>
                    </a:p>
                    <a:p>
                      <a:pPr algn="ctr"/>
                      <a:endParaRPr lang="en-US" sz="1000" dirty="0"/>
                    </a:p>
                  </a:txBody>
                  <a:tcPr/>
                </a:tc>
                <a:tc>
                  <a:txBody>
                    <a:bodyPr/>
                    <a:lstStyle/>
                    <a:p>
                      <a:pPr algn="l"/>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Locally advanced or metastatic non-squamous NSCLC with EGFR exon 20 insertion mutation</a:t>
                      </a:r>
                      <a:endParaRPr lang="en-US" sz="1000" b="0" i="0" u="none" strike="noStrike" kern="1200" baseline="0" dirty="0">
                        <a:solidFill>
                          <a:schemeClr val="tx1"/>
                        </a:solidFill>
                        <a:latin typeface="+mn-lt"/>
                        <a:ea typeface="+mn-ea"/>
                        <a:cs typeface="+mn-cs"/>
                      </a:endParaRPr>
                    </a:p>
                    <a:p>
                      <a:pPr algn="l"/>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No prior systemic anticancer therapy regimens received for locally</a:t>
                      </a:r>
                    </a:p>
                    <a:p>
                      <a:pPr algn="l"/>
                      <a:r>
                        <a:rPr lang="en-US" sz="1000" b="0" i="0" u="none" strike="noStrike" kern="1200" baseline="0" dirty="0">
                          <a:solidFill>
                            <a:schemeClr val="tx1"/>
                          </a:solidFill>
                          <a:latin typeface="+mn-lt"/>
                          <a:ea typeface="+mn-ea"/>
                          <a:cs typeface="+mn-cs"/>
                        </a:rPr>
                        <a:t>advanced or metastatic NSCLC including prior treatment with any</a:t>
                      </a:r>
                    </a:p>
                    <a:p>
                      <a:pPr algn="l"/>
                      <a:r>
                        <a:rPr lang="en-US" sz="1000" b="0" i="1" u="none" strike="noStrike" kern="1200" baseline="0" dirty="0">
                          <a:solidFill>
                            <a:schemeClr val="tx1"/>
                          </a:solidFill>
                          <a:latin typeface="+mn-lt"/>
                          <a:ea typeface="+mn-ea"/>
                          <a:cs typeface="+mn-cs"/>
                        </a:rPr>
                        <a:t>EGFR</a:t>
                      </a:r>
                      <a:r>
                        <a:rPr lang="en-US" sz="1000" b="0" i="0" u="none" strike="noStrike" kern="1200" baseline="0" dirty="0">
                          <a:solidFill>
                            <a:schemeClr val="tx1"/>
                          </a:solidFill>
                          <a:latin typeface="+mn-lt"/>
                          <a:ea typeface="+mn-ea"/>
                          <a:cs typeface="+mn-cs"/>
                        </a:rPr>
                        <a:t>-targeting agents (e.g., previous </a:t>
                      </a:r>
                      <a:r>
                        <a:rPr lang="en-US" sz="1000" b="0" i="1" u="none" strike="noStrike" kern="1200" baseline="0" dirty="0">
                          <a:solidFill>
                            <a:schemeClr val="tx1"/>
                          </a:solidFill>
                          <a:latin typeface="+mn-lt"/>
                          <a:ea typeface="+mn-ea"/>
                          <a:cs typeface="+mn-cs"/>
                        </a:rPr>
                        <a:t>EGFR </a:t>
                      </a:r>
                      <a:r>
                        <a:rPr lang="en-US" sz="1000" b="0" i="0" u="none" strike="noStrike" kern="1200" baseline="0" dirty="0">
                          <a:solidFill>
                            <a:schemeClr val="tx1"/>
                          </a:solidFill>
                          <a:latin typeface="+mn-lt"/>
                          <a:ea typeface="+mn-ea"/>
                          <a:cs typeface="+mn-cs"/>
                        </a:rPr>
                        <a:t>TKIs, monoclonal antibodies, or bispecific antibodies)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who have received prior neo-adjuvant and/or adjuvant chemotherapy, immunotherapy, or chemoradiotherapy for non-metastatic disease must have experienced a treatment free interval of at least 12 months.</a:t>
                      </a:r>
                    </a:p>
                    <a:p>
                      <a:pPr algn="l"/>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Global, Phase 3, Randomized, Multicenter, Open-Label Study to Investigate the Efficacy and Safety of </a:t>
                      </a:r>
                      <a:r>
                        <a:rPr lang="en-US" sz="1000" b="0" i="0" kern="1200" dirty="0" err="1">
                          <a:solidFill>
                            <a:schemeClr val="tx1"/>
                          </a:solidFill>
                          <a:effectLst/>
                          <a:latin typeface="+mn-lt"/>
                          <a:ea typeface="+mn-ea"/>
                          <a:cs typeface="+mn-cs"/>
                        </a:rPr>
                        <a:t>Furmonertinib</a:t>
                      </a:r>
                      <a:r>
                        <a:rPr lang="en-US" sz="1000" b="0" i="0" kern="1200" dirty="0">
                          <a:solidFill>
                            <a:schemeClr val="tx1"/>
                          </a:solidFill>
                          <a:effectLst/>
                          <a:latin typeface="+mn-lt"/>
                          <a:ea typeface="+mn-ea"/>
                          <a:cs typeface="+mn-cs"/>
                        </a:rPr>
                        <a:t> Compared to Platinum-Based Chemotherapy as First-Line Treatment for Patients With Locally Advanced or Metastatic Non-Small Cell Lung Cancer With Epidermal Growth Factor Receptor Exon 20 Insertion Mutations</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2966756329"/>
                  </a:ext>
                </a:extLst>
              </a:tr>
            </a:tbl>
          </a:graphicData>
        </a:graphic>
      </p:graphicFrame>
      <p:sp>
        <p:nvSpPr>
          <p:cNvPr id="3" name="Rectangle 2">
            <a:extLst>
              <a:ext uri="{FF2B5EF4-FFF2-40B4-BE49-F238E27FC236}">
                <a16:creationId xmlns:a16="http://schemas.microsoft.com/office/drawing/2014/main" id="{4D738B8E-B31E-5F3E-C793-30029E04832B}"/>
              </a:ext>
            </a:extLst>
          </p:cNvPr>
          <p:cNvSpPr>
            <a:spLocks noChangeArrowheads="1"/>
          </p:cNvSpPr>
          <p:nvPr/>
        </p:nvSpPr>
        <p:spPr bwMode="auto">
          <a:xfrm>
            <a:off x="4617878" y="350484"/>
            <a:ext cx="1564041" cy="28361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E0B8A39E-654A-ED1D-C801-FDB9B977DC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01710" y="235165"/>
            <a:ext cx="1729740" cy="380274"/>
          </a:xfrm>
          <a:prstGeom prst="rect">
            <a:avLst/>
          </a:prstGeom>
          <a:noFill/>
        </p:spPr>
      </p:pic>
    </p:spTree>
    <p:extLst>
      <p:ext uri="{BB962C8B-B14F-4D97-AF65-F5344CB8AC3E}">
        <p14:creationId xmlns:p14="http://schemas.microsoft.com/office/powerpoint/2010/main" val="1267636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302B479-4557-BD2B-F4A2-50CA2B2FAE97}"/>
              </a:ext>
            </a:extLst>
          </p:cNvPr>
          <p:cNvSpPr>
            <a:spLocks noChangeArrowheads="1"/>
          </p:cNvSpPr>
          <p:nvPr/>
        </p:nvSpPr>
        <p:spPr bwMode="auto">
          <a:xfrm>
            <a:off x="4533899" y="211929"/>
            <a:ext cx="1564041" cy="283615"/>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LUNG</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13750AB9-EFF6-51A6-ACCE-16F5BD93017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67209"/>
            <a:ext cx="1729740" cy="380274"/>
          </a:xfrm>
          <a:prstGeom prst="rect">
            <a:avLst/>
          </a:prstGeom>
          <a:noFill/>
        </p:spPr>
      </p:pic>
      <p:graphicFrame>
        <p:nvGraphicFramePr>
          <p:cNvPr id="2" name="Table 2">
            <a:extLst>
              <a:ext uri="{FF2B5EF4-FFF2-40B4-BE49-F238E27FC236}">
                <a16:creationId xmlns:a16="http://schemas.microsoft.com/office/drawing/2014/main" id="{0E91E5D1-CF2E-A52D-3261-2E79CDBA521C}"/>
              </a:ext>
            </a:extLst>
          </p:cNvPr>
          <p:cNvGraphicFramePr>
            <a:graphicFrameLocks noGrp="1"/>
          </p:cNvGraphicFramePr>
          <p:nvPr>
            <p:extLst>
              <p:ext uri="{D42A27DB-BD31-4B8C-83A1-F6EECF244321}">
                <p14:modId xmlns:p14="http://schemas.microsoft.com/office/powerpoint/2010/main" val="3723230305"/>
              </p:ext>
            </p:extLst>
          </p:nvPr>
        </p:nvGraphicFramePr>
        <p:xfrm>
          <a:off x="419878" y="578498"/>
          <a:ext cx="11411572" cy="3243626"/>
        </p:xfrm>
        <a:graphic>
          <a:graphicData uri="http://schemas.openxmlformats.org/drawingml/2006/table">
            <a:tbl>
              <a:tblPr firstRow="1" bandRow="1">
                <a:tableStyleId>{912C8C85-51F0-491E-9774-3900AFEF0FD7}</a:tableStyleId>
              </a:tblPr>
              <a:tblGrid>
                <a:gridCol w="1597887">
                  <a:extLst>
                    <a:ext uri="{9D8B030D-6E8A-4147-A177-3AD203B41FA5}">
                      <a16:colId xmlns:a16="http://schemas.microsoft.com/office/drawing/2014/main" val="1774324569"/>
                    </a:ext>
                  </a:extLst>
                </a:gridCol>
                <a:gridCol w="1397335">
                  <a:extLst>
                    <a:ext uri="{9D8B030D-6E8A-4147-A177-3AD203B41FA5}">
                      <a16:colId xmlns:a16="http://schemas.microsoft.com/office/drawing/2014/main" val="3121738486"/>
                    </a:ext>
                  </a:extLst>
                </a:gridCol>
                <a:gridCol w="1469199">
                  <a:extLst>
                    <a:ext uri="{9D8B030D-6E8A-4147-A177-3AD203B41FA5}">
                      <a16:colId xmlns:a16="http://schemas.microsoft.com/office/drawing/2014/main" val="1502745024"/>
                    </a:ext>
                  </a:extLst>
                </a:gridCol>
                <a:gridCol w="3850436">
                  <a:extLst>
                    <a:ext uri="{9D8B030D-6E8A-4147-A177-3AD203B41FA5}">
                      <a16:colId xmlns:a16="http://schemas.microsoft.com/office/drawing/2014/main" val="1106225480"/>
                    </a:ext>
                  </a:extLst>
                </a:gridCol>
                <a:gridCol w="3096715">
                  <a:extLst>
                    <a:ext uri="{9D8B030D-6E8A-4147-A177-3AD203B41FA5}">
                      <a16:colId xmlns:a16="http://schemas.microsoft.com/office/drawing/2014/main" val="509151393"/>
                    </a:ext>
                  </a:extLst>
                </a:gridCol>
              </a:tblGrid>
              <a:tr h="256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TEMPUS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1219128">
                <a:tc>
                  <a:txBody>
                    <a:bodyPr/>
                    <a:lstStyle/>
                    <a:p>
                      <a:r>
                        <a:rPr lang="en-US" sz="1000" u="sng" dirty="0"/>
                        <a:t>AstraZeneca Destiny Lung 04</a:t>
                      </a:r>
                    </a:p>
                    <a:p>
                      <a:r>
                        <a:rPr lang="en-US" sz="1000" dirty="0"/>
                        <a:t>Phase III</a:t>
                      </a:r>
                    </a:p>
                    <a:p>
                      <a:r>
                        <a:rPr lang="en-US" sz="1000" dirty="0">
                          <a:hlinkClick r:id="rId3"/>
                        </a:rPr>
                        <a:t>https://clinicaltrials.gov/ct2/show/NCT05048797</a:t>
                      </a:r>
                      <a:endParaRPr lang="en-US" sz="1000" dirty="0"/>
                    </a:p>
                    <a:p>
                      <a:endParaRPr lang="en-US" sz="1000" u="sng" dirty="0"/>
                    </a:p>
                  </a:txBody>
                  <a:tcPr/>
                </a:tc>
                <a:tc>
                  <a:txBody>
                    <a:bodyPr/>
                    <a:lstStyle/>
                    <a:p>
                      <a:pPr algn="ctr"/>
                      <a:r>
                        <a:rPr lang="en-US" sz="1000" dirty="0"/>
                        <a:t>HER2 Exon 19 or 20 mutations</a:t>
                      </a:r>
                    </a:p>
                    <a:p>
                      <a:pPr algn="ctr"/>
                      <a:r>
                        <a:rPr lang="en-US" sz="1000" dirty="0"/>
                        <a:t>NSCLC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algn="ctr"/>
                      <a:r>
                        <a:rPr lang="en-US" sz="1000" dirty="0"/>
                        <a:t>Treatment naive</a:t>
                      </a:r>
                    </a:p>
                  </a:txBody>
                  <a:tcPr/>
                </a:tc>
                <a:tc>
                  <a:txBody>
                    <a:bodyPr/>
                    <a:lstStyle/>
                    <a:p>
                      <a:pPr algn="ctr"/>
                      <a:r>
                        <a:rPr lang="en-US" sz="1000" dirty="0"/>
                        <a:t>Trastuzumab </a:t>
                      </a:r>
                      <a:r>
                        <a:rPr lang="en-US" sz="1000" dirty="0" err="1"/>
                        <a:t>Deruxtecan</a:t>
                      </a:r>
                      <a:r>
                        <a:rPr lang="en-US" sz="1000" dirty="0"/>
                        <a:t> (T-</a:t>
                      </a:r>
                      <a:r>
                        <a:rPr lang="en-US" sz="1000" dirty="0" err="1"/>
                        <a:t>DXd</a:t>
                      </a:r>
                      <a:r>
                        <a:rPr lang="en-US" sz="1000" dirty="0"/>
                        <a:t>)</a:t>
                      </a:r>
                    </a:p>
                  </a:txBody>
                  <a:tcPr/>
                </a:tc>
                <a:tc>
                  <a:txBody>
                    <a:bodyPr/>
                    <a:lstStyle/>
                    <a:p>
                      <a:r>
                        <a:rPr lang="en-US" sz="1000" dirty="0"/>
                        <a:t>•Locally advanced or metastatic </a:t>
                      </a:r>
                      <a:r>
                        <a:rPr lang="en-US" sz="1000" b="0" i="0" kern="1200" dirty="0">
                          <a:solidFill>
                            <a:schemeClr val="tx1"/>
                          </a:solidFill>
                          <a:effectLst/>
                          <a:latin typeface="+mn-lt"/>
                          <a:ea typeface="+mn-ea"/>
                          <a:cs typeface="+mn-cs"/>
                        </a:rPr>
                        <a:t>non-squamous NSCLC with HER2 mutation in exons 19 or 20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Treatment-naïve for palliative intent systemic therapy for locally advanced or metastatic disease</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Tumors with no targetable alterations to EGFR (or other targetable mutations including but not limited to ALK</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Patient with treated brain metastases</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An Open-label, Randomized, Multicenter, Phase 3 Study to Assess the Efficacy and Safety of Trastuzumab </a:t>
                      </a:r>
                      <a:r>
                        <a:rPr lang="en-US" sz="1000" b="0" i="0" kern="1200" dirty="0" err="1">
                          <a:solidFill>
                            <a:schemeClr val="tx1"/>
                          </a:solidFill>
                          <a:effectLst/>
                          <a:latin typeface="+mn-lt"/>
                          <a:ea typeface="+mn-ea"/>
                          <a:cs typeface="+mn-cs"/>
                        </a:rPr>
                        <a:t>Deruxtecan</a:t>
                      </a:r>
                      <a:r>
                        <a:rPr lang="en-US" sz="1000" b="0" i="0" kern="1200" dirty="0">
                          <a:solidFill>
                            <a:schemeClr val="tx1"/>
                          </a:solidFill>
                          <a:effectLst/>
                          <a:latin typeface="+mn-lt"/>
                          <a:ea typeface="+mn-ea"/>
                          <a:cs typeface="+mn-cs"/>
                        </a:rPr>
                        <a:t> as First-line Treatment of Unresectable, Locally Advanced, or Metastatic NSCLC Harboring HER2 Exon 19 or 20 Mutations (DESTINY-Lung04)</a:t>
                      </a:r>
                      <a:endParaRPr lang="en-US" sz="1000" dirty="0"/>
                    </a:p>
                  </a:txBody>
                  <a:tcPr/>
                </a:tc>
                <a:extLst>
                  <a:ext uri="{0D108BD9-81ED-4DB2-BD59-A6C34878D82A}">
                    <a16:rowId xmlns:a16="http://schemas.microsoft.com/office/drawing/2014/main" val="3552103281"/>
                  </a:ext>
                </a:extLst>
              </a:tr>
              <a:tr h="1219128">
                <a:tc>
                  <a:txBody>
                    <a:bodyPr/>
                    <a:lstStyle/>
                    <a:p>
                      <a:r>
                        <a:rPr lang="en-US" sz="1000" u="sng" dirty="0"/>
                        <a:t>Dizal WU-KONG1</a:t>
                      </a:r>
                    </a:p>
                    <a:p>
                      <a:r>
                        <a:rPr lang="en-US" sz="1000" dirty="0"/>
                        <a:t>Phase II</a:t>
                      </a:r>
                    </a:p>
                    <a:p>
                      <a:r>
                        <a:rPr lang="en-US" sz="1000" dirty="0">
                          <a:hlinkClick r:id="rId4"/>
                        </a:rPr>
                        <a:t>https://clinicaltrials.gov/ct2/show/NCT03974022</a:t>
                      </a:r>
                      <a:endParaRPr lang="en-US" sz="1000" dirty="0"/>
                    </a:p>
                    <a:p>
                      <a:endParaRPr lang="en-US" sz="1000" u="sng" dirty="0"/>
                    </a:p>
                  </a:txBody>
                  <a:tcPr/>
                </a:tc>
                <a:tc>
                  <a:txBody>
                    <a:bodyPr/>
                    <a:lstStyle/>
                    <a:p>
                      <a:pPr algn="ctr"/>
                      <a:r>
                        <a:rPr lang="en-US" sz="1000" dirty="0"/>
                        <a:t>EGFR/ HER2 Exon20 ins mutations</a:t>
                      </a:r>
                    </a:p>
                    <a:p>
                      <a:pPr algn="ctr"/>
                      <a:r>
                        <a:rPr lang="en-US" sz="1000" dirty="0"/>
                        <a:t>NSCLC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u="none" dirty="0"/>
                        <a:t>DZD9008</a:t>
                      </a:r>
                    </a:p>
                    <a:p>
                      <a:pPr algn="ctr"/>
                      <a:endParaRPr lang="en-US" sz="1000" dirty="0"/>
                    </a:p>
                  </a:txBody>
                  <a:tcPr/>
                </a:tc>
                <a:tc>
                  <a:txBody>
                    <a:bodyPr/>
                    <a:lstStyle/>
                    <a:p>
                      <a:r>
                        <a:rPr lang="en-US" sz="1000" dirty="0"/>
                        <a:t>•Locally advanced or metastatic </a:t>
                      </a:r>
                      <a:r>
                        <a:rPr lang="en-US" sz="1000" b="0" i="0" kern="1200" dirty="0">
                          <a:solidFill>
                            <a:schemeClr val="tx1"/>
                          </a:solidFill>
                          <a:effectLst/>
                          <a:latin typeface="+mn-lt"/>
                          <a:ea typeface="+mn-ea"/>
                          <a:cs typeface="+mn-cs"/>
                        </a:rPr>
                        <a:t>NSCLC with EGFR/HER2 exon20 ins mutations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•Patients should have received at least 1 line but no more than 3 lines of systemic therapy except Dose expansion Cohort 5 who have not received prior systemic therapy (treatment naïve)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Patients who have not received prior treatment with </a:t>
                      </a:r>
                      <a:r>
                        <a:rPr lang="en-US" sz="1000" b="0" i="0" kern="1200" dirty="0" err="1">
                          <a:solidFill>
                            <a:schemeClr val="tx1"/>
                          </a:solidFill>
                          <a:effectLst/>
                          <a:latin typeface="+mn-lt"/>
                          <a:ea typeface="+mn-ea"/>
                          <a:cs typeface="+mn-cs"/>
                        </a:rPr>
                        <a:t>poziotinib</a:t>
                      </a:r>
                      <a:r>
                        <a:rPr lang="en-US" sz="1000" b="0" i="0" kern="1200" dirty="0">
                          <a:solidFill>
                            <a:schemeClr val="tx1"/>
                          </a:solidFill>
                          <a:effectLst/>
                          <a:latin typeface="+mn-lt"/>
                          <a:ea typeface="+mn-ea"/>
                          <a:cs typeface="+mn-cs"/>
                        </a:rPr>
                        <a:t> or TAK788 or other EGFR/HER2 exon20 insertion inhibitors</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Not treated with EGFR or HER2 antibodies, major surgery or onco-immunotherapy (e.g., Immune check point inhibitor PD-L1, CTLA-4) within 4 weeks before screening</a:t>
                      </a:r>
                      <a:endParaRPr lang="en-US" sz="1000" dirty="0"/>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I/II, Open-Label, Multicenter Study to Assess the Safety, Tolerability, Pharmacokinetics and Anti-tumor Efficacy of DZD9008 in Patients With Advanced Non-Small Cell Lung Cancer (NSCLC) With EGFR or HER2 Mutation</a:t>
                      </a:r>
                      <a:endParaRPr lang="en-US" sz="1000" dirty="0"/>
                    </a:p>
                  </a:txBody>
                  <a:tcPr/>
                </a:tc>
                <a:extLst>
                  <a:ext uri="{0D108BD9-81ED-4DB2-BD59-A6C34878D82A}">
                    <a16:rowId xmlns:a16="http://schemas.microsoft.com/office/drawing/2014/main" val="330242183"/>
                  </a:ext>
                </a:extLst>
              </a:tr>
            </a:tbl>
          </a:graphicData>
        </a:graphic>
      </p:graphicFrame>
      <p:graphicFrame>
        <p:nvGraphicFramePr>
          <p:cNvPr id="5" name="Table 2">
            <a:extLst>
              <a:ext uri="{FF2B5EF4-FFF2-40B4-BE49-F238E27FC236}">
                <a16:creationId xmlns:a16="http://schemas.microsoft.com/office/drawing/2014/main" id="{37FAF851-2342-65B4-41FC-72C0A6B587CD}"/>
              </a:ext>
            </a:extLst>
          </p:cNvPr>
          <p:cNvGraphicFramePr>
            <a:graphicFrameLocks noGrp="1"/>
          </p:cNvGraphicFramePr>
          <p:nvPr>
            <p:extLst>
              <p:ext uri="{D42A27DB-BD31-4B8C-83A1-F6EECF244321}">
                <p14:modId xmlns:p14="http://schemas.microsoft.com/office/powerpoint/2010/main" val="3594864235"/>
              </p:ext>
            </p:extLst>
          </p:nvPr>
        </p:nvGraphicFramePr>
        <p:xfrm>
          <a:off x="419878" y="3822707"/>
          <a:ext cx="11411572" cy="1475786"/>
        </p:xfrm>
        <a:graphic>
          <a:graphicData uri="http://schemas.openxmlformats.org/drawingml/2006/table">
            <a:tbl>
              <a:tblPr firstRow="1" bandRow="1">
                <a:tableStyleId>{912C8C85-51F0-491E-9774-3900AFEF0FD7}</a:tableStyleId>
              </a:tblPr>
              <a:tblGrid>
                <a:gridCol w="1597887">
                  <a:extLst>
                    <a:ext uri="{9D8B030D-6E8A-4147-A177-3AD203B41FA5}">
                      <a16:colId xmlns:a16="http://schemas.microsoft.com/office/drawing/2014/main" val="1774324569"/>
                    </a:ext>
                  </a:extLst>
                </a:gridCol>
                <a:gridCol w="1397335">
                  <a:extLst>
                    <a:ext uri="{9D8B030D-6E8A-4147-A177-3AD203B41FA5}">
                      <a16:colId xmlns:a16="http://schemas.microsoft.com/office/drawing/2014/main" val="3121738486"/>
                    </a:ext>
                  </a:extLst>
                </a:gridCol>
                <a:gridCol w="1469199">
                  <a:extLst>
                    <a:ext uri="{9D8B030D-6E8A-4147-A177-3AD203B41FA5}">
                      <a16:colId xmlns:a16="http://schemas.microsoft.com/office/drawing/2014/main" val="1502745024"/>
                    </a:ext>
                  </a:extLst>
                </a:gridCol>
                <a:gridCol w="3850436">
                  <a:extLst>
                    <a:ext uri="{9D8B030D-6E8A-4147-A177-3AD203B41FA5}">
                      <a16:colId xmlns:a16="http://schemas.microsoft.com/office/drawing/2014/main" val="1106225480"/>
                    </a:ext>
                  </a:extLst>
                </a:gridCol>
                <a:gridCol w="3096715">
                  <a:extLst>
                    <a:ext uri="{9D8B030D-6E8A-4147-A177-3AD203B41FA5}">
                      <a16:colId xmlns:a16="http://schemas.microsoft.com/office/drawing/2014/main" val="509151393"/>
                    </a:ext>
                  </a:extLst>
                </a:gridCol>
              </a:tblGrid>
              <a:tr h="256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TEMPUS/CARIS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530334283"/>
                  </a:ext>
                </a:extLst>
              </a:tr>
              <a:tr h="1219128">
                <a:tc>
                  <a:txBody>
                    <a:bodyPr/>
                    <a:lstStyle/>
                    <a:p>
                      <a:r>
                        <a:rPr lang="en-US" sz="1000" u="sng" dirty="0"/>
                        <a:t>Mirati KRYSTAL-7</a:t>
                      </a:r>
                    </a:p>
                    <a:p>
                      <a:r>
                        <a:rPr lang="en-US" sz="1000" dirty="0"/>
                        <a:t>Phase II</a:t>
                      </a:r>
                    </a:p>
                    <a:p>
                      <a:r>
                        <a:rPr lang="en-US" sz="1000" dirty="0">
                          <a:hlinkClick r:id="rId5"/>
                        </a:rPr>
                        <a:t>https://clinicaltrials.gov/ct2/show/NCT04613596</a:t>
                      </a:r>
                      <a:endParaRPr lang="en-US" sz="1000" dirty="0"/>
                    </a:p>
                    <a:p>
                      <a:endParaRPr lang="en-US" sz="1000" u="sng" dirty="0"/>
                    </a:p>
                  </a:txBody>
                  <a:tcPr/>
                </a:tc>
                <a:tc>
                  <a:txBody>
                    <a:bodyPr/>
                    <a:lstStyle/>
                    <a:p>
                      <a:pPr algn="ctr"/>
                      <a:r>
                        <a:rPr lang="en-US" sz="1000" i="1" dirty="0"/>
                        <a:t>KRAS G12C</a:t>
                      </a:r>
                    </a:p>
                    <a:p>
                      <a:pPr algn="ctr"/>
                      <a:r>
                        <a:rPr lang="en-US" sz="1000" dirty="0"/>
                        <a:t>NSCLC</a:t>
                      </a:r>
                      <a:endParaRPr lang="en-US" sz="1000" i="1" dirty="0"/>
                    </a:p>
                    <a:p>
                      <a:pPr algn="ctr"/>
                      <a:r>
                        <a:rPr lang="en-US" sz="1000" dirty="0"/>
                        <a:t>Metastatic (squamous/non-squamous)</a:t>
                      </a:r>
                    </a:p>
                    <a:p>
                      <a:pPr algn="ctr"/>
                      <a:r>
                        <a:rPr lang="en-US" sz="1000" dirty="0"/>
                        <a:t>First line</a:t>
                      </a:r>
                    </a:p>
                    <a:p>
                      <a:pPr algn="ctr"/>
                      <a:endParaRPr lang="en-US" sz="1000" dirty="0"/>
                    </a:p>
                  </a:txBody>
                  <a:tcPr/>
                </a:tc>
                <a:tc>
                  <a:txBody>
                    <a:bodyPr/>
                    <a:lstStyle/>
                    <a:p>
                      <a:pPr algn="ctr"/>
                      <a:r>
                        <a:rPr lang="en-US" sz="1000" dirty="0"/>
                        <a:t>MRTX849 + </a:t>
                      </a:r>
                    </a:p>
                    <a:p>
                      <a:pPr algn="ctr"/>
                      <a:r>
                        <a:rPr lang="en-US" sz="1000" dirty="0"/>
                        <a:t>Pembrolizumab</a:t>
                      </a:r>
                    </a:p>
                    <a:p>
                      <a:pPr algn="ctr"/>
                      <a:endParaRPr lang="en-US" sz="1000" dirty="0"/>
                    </a:p>
                  </a:txBody>
                  <a:tcPr/>
                </a:tc>
                <a:tc>
                  <a:txBody>
                    <a:bodyPr/>
                    <a:lstStyle/>
                    <a:p>
                      <a:r>
                        <a:rPr lang="en-US" sz="1000" dirty="0"/>
                        <a:t>•Metastatic  NSCLC (squamous or non-squamous) with KRAS G12C mutation and known PD-L1 status</a:t>
                      </a:r>
                    </a:p>
                    <a:p>
                      <a:r>
                        <a:rPr lang="en-US" sz="1000" dirty="0"/>
                        <a:t>•No prior systemic treatment for advanced/metastatic NSCLC </a:t>
                      </a:r>
                      <a:br>
                        <a:rPr lang="en-US" sz="1000" dirty="0"/>
                      </a:br>
                      <a:r>
                        <a:rPr lang="en-US" sz="1000" dirty="0"/>
                        <a:t>•No active brain metastases </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Phase 2 Trial of MRTX849 Monotherapy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 and in Combination With Pembrolizumab in Patients With Advanced Non-Small Cell Lung Cancer With KRAS G12C Mutation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3552103281"/>
                  </a:ext>
                </a:extLst>
              </a:tr>
            </a:tbl>
          </a:graphicData>
        </a:graphic>
      </p:graphicFrame>
    </p:spTree>
    <p:extLst>
      <p:ext uri="{BB962C8B-B14F-4D97-AF65-F5344CB8AC3E}">
        <p14:creationId xmlns:p14="http://schemas.microsoft.com/office/powerpoint/2010/main" val="201494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BS Clinic">
            <a:extLst>
              <a:ext uri="{FF2B5EF4-FFF2-40B4-BE49-F238E27FC236}">
                <a16:creationId xmlns:a16="http://schemas.microsoft.com/office/drawing/2014/main" id="{11A0FC98-0293-6DE8-EAC3-0BD64B1E18A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7243" y="233158"/>
            <a:ext cx="1729740" cy="380274"/>
          </a:xfrm>
          <a:prstGeom prst="rect">
            <a:avLst/>
          </a:prstGeom>
          <a:noFill/>
        </p:spPr>
      </p:pic>
      <p:sp>
        <p:nvSpPr>
          <p:cNvPr id="6" name="Rectangle 2">
            <a:extLst>
              <a:ext uri="{FF2B5EF4-FFF2-40B4-BE49-F238E27FC236}">
                <a16:creationId xmlns:a16="http://schemas.microsoft.com/office/drawing/2014/main" id="{D174C921-2269-3278-DDAC-DD59B4CCB289}"/>
              </a:ext>
            </a:extLst>
          </p:cNvPr>
          <p:cNvSpPr>
            <a:spLocks noChangeArrowheads="1"/>
          </p:cNvSpPr>
          <p:nvPr/>
        </p:nvSpPr>
        <p:spPr bwMode="auto">
          <a:xfrm>
            <a:off x="4800600" y="304800"/>
            <a:ext cx="1087717" cy="308632"/>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graphicFrame>
        <p:nvGraphicFramePr>
          <p:cNvPr id="8" name="Table 8">
            <a:extLst>
              <a:ext uri="{FF2B5EF4-FFF2-40B4-BE49-F238E27FC236}">
                <a16:creationId xmlns:a16="http://schemas.microsoft.com/office/drawing/2014/main" id="{CA61AD14-D979-D9D6-DFB9-3E448EFF0964}"/>
              </a:ext>
            </a:extLst>
          </p:cNvPr>
          <p:cNvGraphicFramePr>
            <a:graphicFrameLocks noGrp="1"/>
          </p:cNvGraphicFramePr>
          <p:nvPr>
            <p:extLst>
              <p:ext uri="{D42A27DB-BD31-4B8C-83A1-F6EECF244321}">
                <p14:modId xmlns:p14="http://schemas.microsoft.com/office/powerpoint/2010/main" val="2604719706"/>
              </p:ext>
            </p:extLst>
          </p:nvPr>
        </p:nvGraphicFramePr>
        <p:xfrm>
          <a:off x="325016" y="641306"/>
          <a:ext cx="11541967" cy="4654332"/>
        </p:xfrm>
        <a:graphic>
          <a:graphicData uri="http://schemas.openxmlformats.org/drawingml/2006/table">
            <a:tbl>
              <a:tblPr firstRow="1" bandRow="1">
                <a:tableStyleId>{69012ECD-51FC-41F1-AA8D-1B2483CD663E}</a:tableStyleId>
              </a:tblPr>
              <a:tblGrid>
                <a:gridCol w="1812378">
                  <a:extLst>
                    <a:ext uri="{9D8B030D-6E8A-4147-A177-3AD203B41FA5}">
                      <a16:colId xmlns:a16="http://schemas.microsoft.com/office/drawing/2014/main" val="2343330806"/>
                    </a:ext>
                  </a:extLst>
                </a:gridCol>
                <a:gridCol w="1478350">
                  <a:extLst>
                    <a:ext uri="{9D8B030D-6E8A-4147-A177-3AD203B41FA5}">
                      <a16:colId xmlns:a16="http://schemas.microsoft.com/office/drawing/2014/main" val="1016645841"/>
                    </a:ext>
                  </a:extLst>
                </a:gridCol>
                <a:gridCol w="1244098">
                  <a:extLst>
                    <a:ext uri="{9D8B030D-6E8A-4147-A177-3AD203B41FA5}">
                      <a16:colId xmlns:a16="http://schemas.microsoft.com/office/drawing/2014/main" val="4097909882"/>
                    </a:ext>
                  </a:extLst>
                </a:gridCol>
                <a:gridCol w="3746153">
                  <a:extLst>
                    <a:ext uri="{9D8B030D-6E8A-4147-A177-3AD203B41FA5}">
                      <a16:colId xmlns:a16="http://schemas.microsoft.com/office/drawing/2014/main" val="1691248737"/>
                    </a:ext>
                  </a:extLst>
                </a:gridCol>
                <a:gridCol w="3260988">
                  <a:extLst>
                    <a:ext uri="{9D8B030D-6E8A-4147-A177-3AD203B41FA5}">
                      <a16:colId xmlns:a16="http://schemas.microsoft.com/office/drawing/2014/main" val="2583715478"/>
                    </a:ext>
                  </a:extLst>
                </a:gridCol>
              </a:tblGrid>
              <a:tr h="215944">
                <a:tc>
                  <a:txBody>
                    <a:bodyPr/>
                    <a:lstStyle/>
                    <a:p>
                      <a:r>
                        <a:rPr lang="en-US" sz="1000" dirty="0"/>
                        <a:t>TRIO</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417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1620472">
                <a:tc>
                  <a:txBody>
                    <a:bodyPr/>
                    <a:lstStyle/>
                    <a:p>
                      <a:r>
                        <a:rPr lang="en-US" sz="1000" u="sng" dirty="0"/>
                        <a:t>Roche/TRIO45/GO42784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Phase III</a:t>
                      </a:r>
                    </a:p>
                    <a:p>
                      <a:r>
                        <a:rPr lang="en-US" sz="1000" dirty="0">
                          <a:hlinkClick r:id="rId3"/>
                        </a:rPr>
                        <a:t>https://clinicaltrials.gov/ct2/show/NCT04961996</a:t>
                      </a:r>
                      <a:endParaRPr lang="en-US" sz="1000" dirty="0"/>
                    </a:p>
                    <a:p>
                      <a:r>
                        <a:rPr lang="en-US" sz="1000" dirty="0">
                          <a:solidFill>
                            <a:srgbClr val="FF0000"/>
                          </a:solidFill>
                        </a:rPr>
                        <a:t>(Enrolling HIGH RISK only)</a:t>
                      </a:r>
                    </a:p>
                  </a:txBody>
                  <a:tcPr/>
                </a:tc>
                <a:tc>
                  <a:txBody>
                    <a:bodyPr/>
                    <a:lstStyle/>
                    <a:p>
                      <a:pPr algn="ctr"/>
                      <a:r>
                        <a:rPr lang="en-US" sz="1000" dirty="0"/>
                        <a:t>Adjuvant</a:t>
                      </a:r>
                    </a:p>
                    <a:p>
                      <a:pPr algn="ctr"/>
                      <a:r>
                        <a:rPr lang="en-US" sz="1000" i="1" dirty="0"/>
                        <a:t>ER+HER2-</a:t>
                      </a:r>
                    </a:p>
                  </a:txBody>
                  <a:tcPr/>
                </a:tc>
                <a:tc>
                  <a:txBody>
                    <a:bodyPr/>
                    <a:lstStyle/>
                    <a:p>
                      <a:pPr algn="ctr"/>
                      <a:r>
                        <a:rPr lang="en-US" sz="1000" dirty="0"/>
                        <a:t>Giredestrant</a:t>
                      </a:r>
                    </a:p>
                    <a:p>
                      <a:pPr algn="ctr"/>
                      <a:r>
                        <a:rPr lang="en-US" sz="1000" dirty="0"/>
                        <a:t>Vs</a:t>
                      </a:r>
                    </a:p>
                    <a:p>
                      <a:pPr algn="ctr"/>
                      <a:r>
                        <a:rPr lang="en-US" sz="1000" b="0" kern="1200" dirty="0">
                          <a:solidFill>
                            <a:schemeClr val="dk1"/>
                          </a:solidFill>
                          <a:effectLst/>
                        </a:rPr>
                        <a:t>Endocrine Therapy of Physician's Choice</a:t>
                      </a:r>
                      <a:endParaRPr lang="en-US" sz="1000" dirty="0"/>
                    </a:p>
                  </a:txBody>
                  <a:tcPr/>
                </a:tc>
                <a:tc>
                  <a:txBody>
                    <a:bodyPr/>
                    <a:lstStyle/>
                    <a:p>
                      <a:r>
                        <a:rPr lang="en-US" sz="1000" dirty="0"/>
                        <a:t>•Patient must have undergone definitive surgery and have received neoadjuvant chemotherapy. Patient who received or will be receiving adjuvant chemotherapy must have completed. A wash out period of 21 days is required. </a:t>
                      </a:r>
                    </a:p>
                    <a:p>
                      <a:r>
                        <a:rPr lang="en-US" sz="1000" dirty="0"/>
                        <a:t>•If received (neo)adjuvant chemotherapy and/or had surgery within 12 months of surgery and had no prior endocrine therapy are eligible.</a:t>
                      </a:r>
                    </a:p>
                    <a:p>
                      <a:r>
                        <a:rPr lang="en-US" sz="1000" dirty="0"/>
                        <a:t>•Patient is not receiving  a CDK4/6 inhibitor as adjuvant therapy</a:t>
                      </a:r>
                    </a:p>
                    <a:p>
                      <a:r>
                        <a:rPr lang="en-US" sz="1000" dirty="0">
                          <a:latin typeface="Calibri" panose="020F0502020204030204" pitchFamily="34" charset="0"/>
                          <a:cs typeface="Calibri" panose="020F0502020204030204" pitchFamily="34" charset="0"/>
                        </a:rPr>
                        <a:t>•</a:t>
                      </a:r>
                      <a:r>
                        <a:rPr lang="en-US" sz="1000" dirty="0"/>
                        <a:t>No prior endocrine treatment. If patient is currently receiving adjuvant endocrine therapy, may  receive up to 4 weeks until randomization.</a:t>
                      </a:r>
                    </a:p>
                  </a:txBody>
                  <a:tcPr/>
                </a:tc>
                <a:tc>
                  <a:txBody>
                    <a:bodyPr/>
                    <a:lstStyle/>
                    <a:p>
                      <a:r>
                        <a:rPr lang="en-US" sz="1000" dirty="0"/>
                        <a:t>A Phase III, Randomized, Open-Label, Multicenter Study Evaluating the Efficacy and Safety of Adjuvant Giredestrant Compared With Physician's Choice of Adjuvant Endocrine Monotherapy in Patients With Estrogen Receptor-Positive, HER2-Negative Early Breast Cancer</a:t>
                      </a:r>
                    </a:p>
                  </a:txBody>
                  <a:tcPr/>
                </a:tc>
                <a:extLst>
                  <a:ext uri="{0D108BD9-81ED-4DB2-BD59-A6C34878D82A}">
                    <a16:rowId xmlns:a16="http://schemas.microsoft.com/office/drawing/2014/main" val="3330661565"/>
                  </a:ext>
                </a:extLst>
              </a:tr>
              <a:tr h="10089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u="sng" cap="none" spc="0" dirty="0">
                          <a:solidFill>
                            <a:schemeClr val="tx1"/>
                          </a:solidFill>
                          <a:effectLst/>
                        </a:rPr>
                        <a:t>Celcuity CELC-G-301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sng" cap="none" spc="0" dirty="0">
                          <a:solidFill>
                            <a:schemeClr val="tx1"/>
                          </a:solidFill>
                          <a:effectLst/>
                        </a:rPr>
                        <a:t>(VIKTORIA-1)</a:t>
                      </a:r>
                      <a:endParaRPr lang="en-US" sz="1000" u="none" cap="none" spc="0" dirty="0">
                        <a:solidFill>
                          <a:srgbClr val="FF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none" cap="none" spc="0" dirty="0">
                          <a:solidFill>
                            <a:schemeClr val="tx1"/>
                          </a:solidFill>
                          <a:effectLst/>
                        </a:rPr>
                        <a:t>Phase III</a:t>
                      </a:r>
                      <a:br>
                        <a:rPr lang="en-US" sz="1000" cap="none" spc="0" dirty="0">
                          <a:solidFill>
                            <a:schemeClr val="tx1"/>
                          </a:solidFill>
                          <a:effectLst/>
                        </a:rPr>
                      </a:br>
                      <a:r>
                        <a:rPr lang="en-US" sz="1000" cap="none" spc="0" dirty="0">
                          <a:solidFill>
                            <a:schemeClr val="tx1"/>
                          </a:solidFill>
                          <a:effectLst/>
                          <a:hlinkClick r:id="rId4"/>
                        </a:rPr>
                        <a:t>https://clinicaltrials.gov/ct2/show/NCT05501886</a:t>
                      </a:r>
                      <a:endParaRPr lang="en-US" sz="1000" cap="none" spc="0" dirty="0">
                        <a:solidFill>
                          <a:schemeClr val="tx1"/>
                        </a:solidFill>
                        <a:effectLst/>
                      </a:endParaRPr>
                    </a:p>
                    <a:p>
                      <a:endParaRPr lang="en-US" sz="1000" dirty="0"/>
                    </a:p>
                  </a:txBody>
                  <a:tcPr/>
                </a:tc>
                <a:tc>
                  <a:txBody>
                    <a:bodyPr/>
                    <a:lstStyle/>
                    <a:p>
                      <a:pPr algn="ctr"/>
                      <a:r>
                        <a:rPr lang="en-US" sz="1000" i="1" dirty="0"/>
                        <a:t>HR+ HER2-</a:t>
                      </a:r>
                    </a:p>
                    <a:p>
                      <a:pPr algn="ctr"/>
                      <a:r>
                        <a:rPr lang="en-US" sz="1000" dirty="0"/>
                        <a:t>Advanced/Metastatic</a:t>
                      </a:r>
                    </a:p>
                    <a:p>
                      <a:pPr algn="ctr"/>
                      <a:r>
                        <a:rPr lang="en-US" sz="1000" dirty="0"/>
                        <a:t>Second line</a:t>
                      </a:r>
                    </a:p>
                    <a:p>
                      <a:pPr algn="ctr"/>
                      <a:endParaRPr lang="en-US" sz="1000" dirty="0"/>
                    </a:p>
                  </a:txBody>
                  <a:tcPr/>
                </a:tc>
                <a:tc>
                  <a:txBody>
                    <a:bodyPr/>
                    <a:lstStyle/>
                    <a:p>
                      <a:pPr algn="ctr"/>
                      <a:r>
                        <a:rPr lang="en-US" sz="1000" dirty="0"/>
                        <a:t>Gedatolisib</a:t>
                      </a:r>
                    </a:p>
                    <a:p>
                      <a:pPr algn="ctr"/>
                      <a:r>
                        <a:rPr lang="en-US" sz="1000" dirty="0"/>
                        <a:t>with</a:t>
                      </a:r>
                    </a:p>
                    <a:p>
                      <a:pPr algn="ctr"/>
                      <a:r>
                        <a:rPr lang="en-US" sz="1000" dirty="0" err="1"/>
                        <a:t>Fulvestrant</a:t>
                      </a:r>
                      <a:r>
                        <a:rPr lang="en-US" sz="1000" dirty="0"/>
                        <a:t> </a:t>
                      </a:r>
                    </a:p>
                    <a:p>
                      <a:pPr algn="ctr"/>
                      <a:r>
                        <a:rPr lang="en-US" sz="1000" dirty="0"/>
                        <a:t>+/-</a:t>
                      </a:r>
                    </a:p>
                    <a:p>
                      <a:pPr algn="ctr"/>
                      <a:r>
                        <a:rPr lang="en-US" sz="1000" dirty="0"/>
                        <a:t>Palbociclib</a:t>
                      </a:r>
                    </a:p>
                    <a:p>
                      <a:pPr algn="ctr"/>
                      <a:endParaRPr lang="en-US" sz="1000" dirty="0"/>
                    </a:p>
                  </a:txBody>
                  <a:tcPr/>
                </a:tc>
                <a:tc>
                  <a:txBody>
                    <a:bodyPr/>
                    <a:lstStyle/>
                    <a:p>
                      <a:r>
                        <a:rPr lang="en-US" sz="1000" dirty="0"/>
                        <a:t>•Confirmed diagnosis of ER+ and/or PR + and HER2- </a:t>
                      </a:r>
                      <a:r>
                        <a:rPr lang="en-US" sz="1000" dirty="0" err="1"/>
                        <a:t>mBC</a:t>
                      </a:r>
                      <a:endParaRPr lang="en-US" sz="1000" dirty="0"/>
                    </a:p>
                    <a:p>
                      <a:r>
                        <a:rPr lang="en-US" sz="1000" dirty="0"/>
                        <a:t>•Progressed during or after CDK4/6 inhibitor combination in treatment with non-steroidal aromatase inhibitor</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Subject will be assessed for PIK3CA status and then randomized to treatment arms according to PIK3CA mutation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 prior treatment with PI3K inhibitor, a protein kinase B (Akt) inhibitor or mTOR inhibitor</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 prior treatment with a chemotherapy and antibody drug conjugates for advanced diseases. No more than 2 lines of prior endocrine therapy</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Bone only disease that is only </a:t>
                      </a:r>
                      <a:r>
                        <a:rPr lang="en-US" sz="1000" dirty="0" err="1"/>
                        <a:t>blastic</a:t>
                      </a:r>
                      <a:r>
                        <a:rPr lang="en-US" sz="1000" dirty="0"/>
                        <a:t> with no soft tissue component is not permitted.</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Subject with no h/o type 1 DM or uncontrolled type 2 diabetes</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Phase 3, Open-Label, Randomized, Study Comparing Gedatolisib Combined With </a:t>
                      </a:r>
                      <a:r>
                        <a:rPr lang="en-US" sz="1000" b="0" i="0" kern="1200" dirty="0" err="1">
                          <a:solidFill>
                            <a:schemeClr val="tx1"/>
                          </a:solidFill>
                          <a:effectLst/>
                          <a:latin typeface="+mn-lt"/>
                          <a:ea typeface="+mn-ea"/>
                          <a:cs typeface="+mn-cs"/>
                        </a:rPr>
                        <a:t>Fulvestrant</a:t>
                      </a:r>
                      <a:r>
                        <a:rPr lang="en-US" sz="1000" b="0" i="0" kern="1200" dirty="0">
                          <a:solidFill>
                            <a:schemeClr val="tx1"/>
                          </a:solidFill>
                          <a:effectLst/>
                          <a:latin typeface="+mn-lt"/>
                          <a:ea typeface="+mn-ea"/>
                          <a:cs typeface="+mn-cs"/>
                        </a:rPr>
                        <a:t> &amp; With or Without Palbociclib to Standard-of-Care Therapies in Patients With HR-Positive, HER2-Negative Advanced Breast Cancer Previously Treated With a CDK4/6 Inhibitor in Combination w/Non-Steroidal Aromatase Inhibitor Therapy</a:t>
                      </a:r>
                      <a:endParaRPr lang="en-US" sz="1000" dirty="0"/>
                    </a:p>
                    <a:p>
                      <a:endParaRPr lang="en-US" sz="1000" dirty="0"/>
                    </a:p>
                  </a:txBody>
                  <a:tcPr/>
                </a:tc>
                <a:extLst>
                  <a:ext uri="{0D108BD9-81ED-4DB2-BD59-A6C34878D82A}">
                    <a16:rowId xmlns:a16="http://schemas.microsoft.com/office/drawing/2014/main" val="2606437483"/>
                  </a:ext>
                </a:extLst>
              </a:tr>
            </a:tbl>
          </a:graphicData>
        </a:graphic>
      </p:graphicFrame>
    </p:spTree>
    <p:extLst>
      <p:ext uri="{BB962C8B-B14F-4D97-AF65-F5344CB8AC3E}">
        <p14:creationId xmlns:p14="http://schemas.microsoft.com/office/powerpoint/2010/main" val="3857268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5CB31C2-FB4A-A1F1-6D7C-5359DF3CB2D5}"/>
              </a:ext>
            </a:extLst>
          </p:cNvPr>
          <p:cNvGraphicFramePr>
            <a:graphicFrameLocks noGrp="1"/>
          </p:cNvGraphicFramePr>
          <p:nvPr>
            <p:extLst>
              <p:ext uri="{D42A27DB-BD31-4B8C-83A1-F6EECF244321}">
                <p14:modId xmlns:p14="http://schemas.microsoft.com/office/powerpoint/2010/main" val="2926680079"/>
              </p:ext>
            </p:extLst>
          </p:nvPr>
        </p:nvGraphicFramePr>
        <p:xfrm>
          <a:off x="373224" y="749958"/>
          <a:ext cx="11454486" cy="683550"/>
        </p:xfrm>
        <a:graphic>
          <a:graphicData uri="http://schemas.openxmlformats.org/drawingml/2006/table">
            <a:tbl>
              <a:tblPr firstRow="1" bandRow="1">
                <a:tableStyleId>{7E9639D4-E3E2-4D34-9284-5A2195B3D0D7}</a:tableStyleId>
              </a:tblPr>
              <a:tblGrid>
                <a:gridCol w="1603896">
                  <a:extLst>
                    <a:ext uri="{9D8B030D-6E8A-4147-A177-3AD203B41FA5}">
                      <a16:colId xmlns:a16="http://schemas.microsoft.com/office/drawing/2014/main" val="1774324569"/>
                    </a:ext>
                  </a:extLst>
                </a:gridCol>
                <a:gridCol w="1402590">
                  <a:extLst>
                    <a:ext uri="{9D8B030D-6E8A-4147-A177-3AD203B41FA5}">
                      <a16:colId xmlns:a16="http://schemas.microsoft.com/office/drawing/2014/main" val="3121738486"/>
                    </a:ext>
                  </a:extLst>
                </a:gridCol>
                <a:gridCol w="1474724">
                  <a:extLst>
                    <a:ext uri="{9D8B030D-6E8A-4147-A177-3AD203B41FA5}">
                      <a16:colId xmlns:a16="http://schemas.microsoft.com/office/drawing/2014/main" val="1502745024"/>
                    </a:ext>
                  </a:extLst>
                </a:gridCol>
                <a:gridCol w="3721094">
                  <a:extLst>
                    <a:ext uri="{9D8B030D-6E8A-4147-A177-3AD203B41FA5}">
                      <a16:colId xmlns:a16="http://schemas.microsoft.com/office/drawing/2014/main" val="1106225480"/>
                    </a:ext>
                  </a:extLst>
                </a:gridCol>
                <a:gridCol w="3252182">
                  <a:extLst>
                    <a:ext uri="{9D8B030D-6E8A-4147-A177-3AD203B41FA5}">
                      <a16:colId xmlns:a16="http://schemas.microsoft.com/office/drawing/2014/main" val="509151393"/>
                    </a:ext>
                  </a:extLst>
                </a:gridCol>
              </a:tblGrid>
              <a:tr h="167023">
                <a:tc>
                  <a:txBody>
                    <a:bodyPr/>
                    <a:lstStyle/>
                    <a:p>
                      <a:r>
                        <a:rPr lang="en-US" sz="1000" dirty="0"/>
                        <a:t>TRIO</a:t>
                      </a:r>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extLst>
                  <a:ext uri="{0D108BD9-81ED-4DB2-BD59-A6C34878D82A}">
                    <a16:rowId xmlns:a16="http://schemas.microsoft.com/office/drawing/2014/main" val="3530334283"/>
                  </a:ext>
                </a:extLst>
              </a:tr>
              <a:tr h="439710">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Key Criteria</a:t>
                      </a:r>
                    </a:p>
                    <a:p>
                      <a:pPr algn="ctr"/>
                      <a:endParaRPr lang="en-US" sz="1000" b="1" i="0" u="none" strike="noStrike" kern="1200" baseline="0" dirty="0">
                        <a:solidFill>
                          <a:schemeClr val="tx1"/>
                        </a:solidFill>
                        <a:latin typeface="+mn-lt"/>
                        <a:ea typeface="+mn-ea"/>
                        <a:cs typeface="+mn-cs"/>
                      </a:endParaRPr>
                    </a:p>
                  </a:txBody>
                  <a:tcPr/>
                </a:tc>
                <a:tc>
                  <a:txBody>
                    <a:bodyPr/>
                    <a:lstStyle/>
                    <a:p>
                      <a:pPr algn="ctr"/>
                      <a:r>
                        <a:rPr lang="en-US" sz="1000" b="1" dirty="0"/>
                        <a:t>Protocol Title</a:t>
                      </a:r>
                    </a:p>
                  </a:txBody>
                  <a:tcPr/>
                </a:tc>
                <a:extLst>
                  <a:ext uri="{0D108BD9-81ED-4DB2-BD59-A6C34878D82A}">
                    <a16:rowId xmlns:a16="http://schemas.microsoft.com/office/drawing/2014/main" val="1851152945"/>
                  </a:ext>
                </a:extLst>
              </a:tr>
            </a:tbl>
          </a:graphicData>
        </a:graphic>
      </p:graphicFrame>
      <p:sp>
        <p:nvSpPr>
          <p:cNvPr id="3" name="Rectangle 2">
            <a:extLst>
              <a:ext uri="{FF2B5EF4-FFF2-40B4-BE49-F238E27FC236}">
                <a16:creationId xmlns:a16="http://schemas.microsoft.com/office/drawing/2014/main" id="{C2652DC6-F052-BCA2-23EB-ED3D74C019A7}"/>
              </a:ext>
            </a:extLst>
          </p:cNvPr>
          <p:cNvSpPr>
            <a:spLocks noChangeArrowheads="1"/>
          </p:cNvSpPr>
          <p:nvPr/>
        </p:nvSpPr>
        <p:spPr bwMode="auto">
          <a:xfrm>
            <a:off x="4442733" y="364718"/>
            <a:ext cx="1870983" cy="343148"/>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PANCREAS</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E413C9A0-03B4-DAAB-5172-618A2AD3104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304823"/>
            <a:ext cx="1729740" cy="380274"/>
          </a:xfrm>
          <a:prstGeom prst="rect">
            <a:avLst/>
          </a:prstGeom>
          <a:noFill/>
        </p:spPr>
      </p:pic>
    </p:spTree>
    <p:extLst>
      <p:ext uri="{BB962C8B-B14F-4D97-AF65-F5344CB8AC3E}">
        <p14:creationId xmlns:p14="http://schemas.microsoft.com/office/powerpoint/2010/main" val="1385077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BS Clinic">
            <a:extLst>
              <a:ext uri="{FF2B5EF4-FFF2-40B4-BE49-F238E27FC236}">
                <a16:creationId xmlns:a16="http://schemas.microsoft.com/office/drawing/2014/main" id="{93C27783-0783-76F1-715B-23B4F8FDB57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304823"/>
            <a:ext cx="1729740" cy="380274"/>
          </a:xfrm>
          <a:prstGeom prst="rect">
            <a:avLst/>
          </a:prstGeom>
          <a:noFill/>
        </p:spPr>
      </p:pic>
      <p:sp>
        <p:nvSpPr>
          <p:cNvPr id="6" name="Rectangle 5">
            <a:extLst>
              <a:ext uri="{FF2B5EF4-FFF2-40B4-BE49-F238E27FC236}">
                <a16:creationId xmlns:a16="http://schemas.microsoft.com/office/drawing/2014/main" id="{30B4373E-F44B-EB08-41B2-1545B40FDF21}"/>
              </a:ext>
            </a:extLst>
          </p:cNvPr>
          <p:cNvSpPr>
            <a:spLocks noChangeArrowheads="1"/>
          </p:cNvSpPr>
          <p:nvPr/>
        </p:nvSpPr>
        <p:spPr bwMode="auto">
          <a:xfrm>
            <a:off x="4442733" y="364718"/>
            <a:ext cx="1870983" cy="343148"/>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PROSTATE</a:t>
            </a:r>
            <a:endParaRPr lang="en-US" sz="2000" b="1" dirty="0">
              <a:solidFill>
                <a:srgbClr val="002060"/>
              </a:solidFill>
              <a:latin typeface="Calibri" panose="020F0502020204030204" pitchFamily="34" charset="0"/>
              <a:cs typeface="Calibri" panose="020F0502020204030204" pitchFamily="34" charset="0"/>
            </a:endParaRPr>
          </a:p>
        </p:txBody>
      </p:sp>
      <p:graphicFrame>
        <p:nvGraphicFramePr>
          <p:cNvPr id="7" name="Table 2">
            <a:extLst>
              <a:ext uri="{FF2B5EF4-FFF2-40B4-BE49-F238E27FC236}">
                <a16:creationId xmlns:a16="http://schemas.microsoft.com/office/drawing/2014/main" id="{9D843BBC-C567-7AB6-2B6C-B6175C7AB2D3}"/>
              </a:ext>
            </a:extLst>
          </p:cNvPr>
          <p:cNvGraphicFramePr>
            <a:graphicFrameLocks noGrp="1"/>
          </p:cNvGraphicFramePr>
          <p:nvPr>
            <p:extLst>
              <p:ext uri="{D42A27DB-BD31-4B8C-83A1-F6EECF244321}">
                <p14:modId xmlns:p14="http://schemas.microsoft.com/office/powerpoint/2010/main" val="1063500273"/>
              </p:ext>
            </p:extLst>
          </p:nvPr>
        </p:nvGraphicFramePr>
        <p:xfrm>
          <a:off x="373224" y="749958"/>
          <a:ext cx="11454486" cy="2756190"/>
        </p:xfrm>
        <a:graphic>
          <a:graphicData uri="http://schemas.openxmlformats.org/drawingml/2006/table">
            <a:tbl>
              <a:tblPr firstRow="1" bandRow="1">
                <a:tableStyleId>{7E9639D4-E3E2-4D34-9284-5A2195B3D0D7}</a:tableStyleId>
              </a:tblPr>
              <a:tblGrid>
                <a:gridCol w="1603896">
                  <a:extLst>
                    <a:ext uri="{9D8B030D-6E8A-4147-A177-3AD203B41FA5}">
                      <a16:colId xmlns:a16="http://schemas.microsoft.com/office/drawing/2014/main" val="1774324569"/>
                    </a:ext>
                  </a:extLst>
                </a:gridCol>
                <a:gridCol w="1402590">
                  <a:extLst>
                    <a:ext uri="{9D8B030D-6E8A-4147-A177-3AD203B41FA5}">
                      <a16:colId xmlns:a16="http://schemas.microsoft.com/office/drawing/2014/main" val="3121738486"/>
                    </a:ext>
                  </a:extLst>
                </a:gridCol>
                <a:gridCol w="1474724">
                  <a:extLst>
                    <a:ext uri="{9D8B030D-6E8A-4147-A177-3AD203B41FA5}">
                      <a16:colId xmlns:a16="http://schemas.microsoft.com/office/drawing/2014/main" val="1502745024"/>
                    </a:ext>
                  </a:extLst>
                </a:gridCol>
                <a:gridCol w="3721094">
                  <a:extLst>
                    <a:ext uri="{9D8B030D-6E8A-4147-A177-3AD203B41FA5}">
                      <a16:colId xmlns:a16="http://schemas.microsoft.com/office/drawing/2014/main" val="1106225480"/>
                    </a:ext>
                  </a:extLst>
                </a:gridCol>
                <a:gridCol w="3252182">
                  <a:extLst>
                    <a:ext uri="{9D8B030D-6E8A-4147-A177-3AD203B41FA5}">
                      <a16:colId xmlns:a16="http://schemas.microsoft.com/office/drawing/2014/main" val="509151393"/>
                    </a:ext>
                  </a:extLst>
                </a:gridCol>
              </a:tblGrid>
              <a:tr h="167023">
                <a:tc>
                  <a:txBody>
                    <a:bodyPr/>
                    <a:lstStyle/>
                    <a:p>
                      <a:r>
                        <a:rPr lang="en-US" sz="1000" dirty="0"/>
                        <a:t>TRIO</a:t>
                      </a:r>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extLst>
                  <a:ext uri="{0D108BD9-81ED-4DB2-BD59-A6C34878D82A}">
                    <a16:rowId xmlns:a16="http://schemas.microsoft.com/office/drawing/2014/main" val="3530334283"/>
                  </a:ext>
                </a:extLst>
              </a:tr>
              <a:tr h="439710">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Key Criteria</a:t>
                      </a:r>
                    </a:p>
                    <a:p>
                      <a:pPr algn="ctr"/>
                      <a:endParaRPr lang="en-US" sz="1000" b="1" i="0" u="none" strike="noStrike" kern="1200" baseline="0" dirty="0">
                        <a:solidFill>
                          <a:schemeClr val="tx1"/>
                        </a:solidFill>
                        <a:latin typeface="+mn-lt"/>
                        <a:ea typeface="+mn-ea"/>
                        <a:cs typeface="+mn-cs"/>
                      </a:endParaRPr>
                    </a:p>
                  </a:txBody>
                  <a:tcPr/>
                </a:tc>
                <a:tc>
                  <a:txBody>
                    <a:bodyPr/>
                    <a:lstStyle/>
                    <a:p>
                      <a:pPr algn="ctr"/>
                      <a:r>
                        <a:rPr lang="en-US" sz="1000" b="1" dirty="0"/>
                        <a:t>Protocol Title</a:t>
                      </a:r>
                    </a:p>
                  </a:txBody>
                  <a:tcPr/>
                </a:tc>
                <a:extLst>
                  <a:ext uri="{0D108BD9-81ED-4DB2-BD59-A6C34878D82A}">
                    <a16:rowId xmlns:a16="http://schemas.microsoft.com/office/drawing/2014/main" val="1851152945"/>
                  </a:ext>
                </a:extLst>
              </a:tr>
              <a:tr h="439710">
                <a:tc>
                  <a:txBody>
                    <a:bodyPr/>
                    <a:lstStyle/>
                    <a:p>
                      <a:r>
                        <a:rPr lang="en-US" sz="1000" u="sng" dirty="0"/>
                        <a:t>Lilly I3Y-MC-JPEG</a:t>
                      </a:r>
                    </a:p>
                    <a:p>
                      <a:r>
                        <a:rPr lang="en-US" sz="1000" dirty="0"/>
                        <a:t>Phase III</a:t>
                      </a:r>
                    </a:p>
                    <a:p>
                      <a:r>
                        <a:rPr lang="en-US" sz="1000" dirty="0">
                          <a:hlinkClick r:id="rId3"/>
                        </a:rPr>
                        <a:t>https://clinicaltrials.gov/ct2/show/NCT05288166</a:t>
                      </a:r>
                      <a:endParaRPr lang="en-US" sz="1000" dirty="0"/>
                    </a:p>
                    <a:p>
                      <a:endParaRPr lang="en-US" sz="1000" dirty="0"/>
                    </a:p>
                  </a:txBody>
                  <a:tcPr/>
                </a:tc>
                <a:tc>
                  <a:txBody>
                    <a:bodyPr/>
                    <a:lstStyle/>
                    <a:p>
                      <a:pPr algn="ctr"/>
                      <a:r>
                        <a:rPr lang="en-US" sz="1000" dirty="0"/>
                        <a:t>High-Risk</a:t>
                      </a:r>
                    </a:p>
                    <a:p>
                      <a:pPr algn="ctr"/>
                      <a:r>
                        <a:rPr lang="en-US" sz="1000" dirty="0" err="1"/>
                        <a:t>mHSPC</a:t>
                      </a:r>
                      <a:endParaRPr lang="en-US" sz="1000" dirty="0"/>
                    </a:p>
                    <a:p>
                      <a:pPr algn="ctr"/>
                      <a:r>
                        <a:rPr lang="en-US" sz="1000" dirty="0"/>
                        <a:t>First -Line</a:t>
                      </a:r>
                    </a:p>
                    <a:p>
                      <a:pPr algn="ctr"/>
                      <a:endParaRPr lang="en-US" sz="1000" dirty="0"/>
                    </a:p>
                  </a:txBody>
                  <a:tcPr/>
                </a:tc>
                <a:tc>
                  <a:txBody>
                    <a:bodyPr/>
                    <a:lstStyle/>
                    <a:p>
                      <a:pPr algn="ctr"/>
                      <a:r>
                        <a:rPr lang="en-US" sz="1000" dirty="0"/>
                        <a:t>Abemaciclib/Placebo </a:t>
                      </a:r>
                      <a:br>
                        <a:rPr lang="en-US" sz="1000" dirty="0"/>
                      </a:br>
                      <a:r>
                        <a:rPr lang="en-US" sz="1000" dirty="0"/>
                        <a:t>+</a:t>
                      </a:r>
                    </a:p>
                    <a:p>
                      <a:pPr algn="ctr"/>
                      <a:r>
                        <a:rPr lang="en-US" sz="1000" dirty="0"/>
                        <a:t>Abiraterone and Prednisone</a:t>
                      </a:r>
                    </a:p>
                    <a:p>
                      <a:pPr algn="ctr"/>
                      <a:r>
                        <a:rPr lang="en-US" sz="1000" dirty="0"/>
                        <a:t>(Stratification</a:t>
                      </a:r>
                      <a:r>
                        <a:rPr lang="en-US" sz="1000" baseline="0" dirty="0"/>
                        <a:t> factors: De novo </a:t>
                      </a:r>
                      <a:r>
                        <a:rPr lang="en-US" sz="1000" baseline="0" dirty="0" err="1"/>
                        <a:t>mHSPC</a:t>
                      </a:r>
                      <a:r>
                        <a:rPr lang="en-US" sz="1000" baseline="0" dirty="0"/>
                        <a:t>, visceral metastases, prior docetaxel)</a:t>
                      </a:r>
                    </a:p>
                    <a:p>
                      <a:pPr algn="ctr"/>
                      <a:endParaRPr lang="en-US" sz="1000" dirty="0"/>
                    </a:p>
                  </a:txBody>
                  <a:tcPr/>
                </a:tc>
                <a:tc>
                  <a:txBody>
                    <a:bodyPr/>
                    <a:lstStyle/>
                    <a:p>
                      <a:r>
                        <a:rPr lang="en-US" sz="1000" dirty="0"/>
                        <a:t>•</a:t>
                      </a:r>
                      <a:r>
                        <a:rPr lang="en-US" sz="1000" b="0" i="0" u="none" strike="noStrike" kern="1200" baseline="0" dirty="0">
                          <a:solidFill>
                            <a:schemeClr val="tx1"/>
                          </a:solidFill>
                          <a:latin typeface="+mn-lt"/>
                          <a:ea typeface="+mn-ea"/>
                          <a:cs typeface="+mn-cs"/>
                        </a:rPr>
                        <a:t>Histologically confirmed adenocarcinoma of the prostate</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High-risk metastatic disease prior to the initiation of systemic therapy (ADT ± docetaxel) </a:t>
                      </a:r>
                      <a:r>
                        <a:rPr lang="en-US" sz="1000" b="0" i="0" u="none" strike="noStrike" kern="1200" baseline="0" dirty="0" err="1">
                          <a:solidFill>
                            <a:schemeClr val="tx1"/>
                          </a:solidFill>
                          <a:latin typeface="+mn-lt"/>
                          <a:ea typeface="+mn-ea"/>
                          <a:cs typeface="+mn-cs"/>
                        </a:rPr>
                        <a:t>mHSPC</a:t>
                      </a:r>
                      <a:r>
                        <a:rPr lang="en-US" sz="1000" b="0" i="0" u="none" strike="noStrike" kern="1200" baseline="0" dirty="0">
                          <a:solidFill>
                            <a:schemeClr val="tx1"/>
                          </a:solidFill>
                          <a:latin typeface="+mn-lt"/>
                          <a:ea typeface="+mn-ea"/>
                          <a:cs typeface="+mn-cs"/>
                        </a:rPr>
                        <a:t> defined as:</a:t>
                      </a:r>
                    </a:p>
                    <a:p>
                      <a:r>
                        <a:rPr lang="en-US" sz="1000" b="0" i="0" u="none" strike="noStrike" kern="1200" baseline="0" dirty="0">
                          <a:solidFill>
                            <a:schemeClr val="tx1"/>
                          </a:solidFill>
                          <a:latin typeface="+mn-lt"/>
                          <a:ea typeface="+mn-ea"/>
                          <a:cs typeface="+mn-cs"/>
                        </a:rPr>
                        <a:t>    ≥4 bone metastases by bone scan AND/OR</a:t>
                      </a:r>
                    </a:p>
                    <a:p>
                      <a:r>
                        <a:rPr lang="en-US" sz="1000" b="0" i="0" u="none" strike="noStrike" kern="1200" baseline="0" dirty="0">
                          <a:solidFill>
                            <a:schemeClr val="tx1"/>
                          </a:solidFill>
                          <a:latin typeface="+mn-lt"/>
                          <a:ea typeface="+mn-ea"/>
                          <a:cs typeface="+mn-cs"/>
                        </a:rPr>
                        <a:t>    ≥1 visceral metastases by CT/MRI</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Participants must have initiated ADT prior to randomization.</a:t>
                      </a:r>
                      <a:endParaRPr lang="en-US" sz="1000" b="0" i="0" u="none" strike="noStrike" kern="1200" baseline="0" dirty="0">
                        <a:solidFill>
                          <a:schemeClr val="tx1"/>
                        </a:solidFill>
                        <a:latin typeface="+mn-lt"/>
                        <a:ea typeface="+mn-ea"/>
                        <a:cs typeface="Calibri" panose="020F0502020204030204" pitchFamily="34" charset="0"/>
                      </a:endParaRP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Not received any prior systemic therapy for metastatic prostate cancer, the following exceptions are permitted; up to 3 months of ADT (without docetaxel) OR up to 6 cycles of docetaxel with ADT, AND absence of radiographic or PSA progression.</a:t>
                      </a:r>
                    </a:p>
                    <a:p>
                      <a:r>
                        <a:rPr lang="en-US" sz="1000" b="0" i="0" u="none" strike="noStrike" kern="1200" baseline="0" dirty="0">
                          <a:solidFill>
                            <a:schemeClr val="tx1"/>
                          </a:solidFill>
                          <a:latin typeface="+mn-lt"/>
                          <a:ea typeface="+mn-ea"/>
                          <a:cs typeface="+mn-cs"/>
                          <a:sym typeface="Wingdings 2"/>
                        </a:rPr>
                        <a:t></a:t>
                      </a:r>
                      <a:r>
                        <a:rPr lang="en-US" sz="1000" b="0" i="0" u="none" strike="noStrike" kern="1200" baseline="0" dirty="0">
                          <a:solidFill>
                            <a:schemeClr val="tx1"/>
                          </a:solidFill>
                          <a:latin typeface="+mn-lt"/>
                          <a:ea typeface="+mn-ea"/>
                          <a:cs typeface="+mn-cs"/>
                        </a:rPr>
                        <a:t>No prior treatment with </a:t>
                      </a:r>
                      <a:r>
                        <a:rPr lang="en-US" sz="1000" b="0" i="0" u="none" strike="noStrike" kern="1200" baseline="0" dirty="0" err="1">
                          <a:solidFill>
                            <a:schemeClr val="tx1"/>
                          </a:solidFill>
                          <a:latin typeface="+mn-lt"/>
                          <a:ea typeface="+mn-ea"/>
                          <a:cs typeface="+mn-cs"/>
                        </a:rPr>
                        <a:t>abemaciclib</a:t>
                      </a:r>
                      <a:r>
                        <a:rPr lang="en-US" sz="1000" b="0" i="0" u="none" strike="noStrike" kern="1200" baseline="0" dirty="0">
                          <a:solidFill>
                            <a:schemeClr val="tx1"/>
                          </a:solidFill>
                          <a:latin typeface="+mn-lt"/>
                          <a:ea typeface="+mn-ea"/>
                          <a:cs typeface="+mn-cs"/>
                        </a:rPr>
                        <a:t> or any other CDK4 &amp; 6 inhibitor</a:t>
                      </a:r>
                    </a:p>
                    <a:p>
                      <a:r>
                        <a:rPr lang="en-US" sz="1000" b="0" i="0" u="none" strike="noStrike" kern="1200" baseline="0" dirty="0">
                          <a:solidFill>
                            <a:schemeClr val="tx1"/>
                          </a:solidFill>
                          <a:latin typeface="+mn-lt"/>
                          <a:ea typeface="+mn-ea"/>
                          <a:cs typeface="+mn-cs"/>
                          <a:sym typeface="Wingdings 2"/>
                        </a:rPr>
                        <a:t></a:t>
                      </a:r>
                      <a:r>
                        <a:rPr lang="en-US" sz="1000" b="0" i="0" u="none" strike="noStrike" kern="1200" baseline="0" dirty="0">
                          <a:solidFill>
                            <a:schemeClr val="tx1"/>
                          </a:solidFill>
                          <a:latin typeface="+mn-lt"/>
                          <a:ea typeface="+mn-ea"/>
                          <a:cs typeface="+mn-cs"/>
                        </a:rPr>
                        <a:t>Patient with treated CNS metastases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CYCLONE 3: A Phase 3, Randomized (1:1), Double-Blind, Placebo-Controlled Study of Abemaciclib in combination with Abiraterone plus prednisone in men with High-Risk Metastatic Hormone-Sensitive Prostate Cancer</a:t>
                      </a:r>
                    </a:p>
                    <a:p>
                      <a:endParaRPr lang="en-US" sz="1000" dirty="0"/>
                    </a:p>
                  </a:txBody>
                  <a:tcPr/>
                </a:tc>
                <a:extLst>
                  <a:ext uri="{0D108BD9-81ED-4DB2-BD59-A6C34878D82A}">
                    <a16:rowId xmlns:a16="http://schemas.microsoft.com/office/drawing/2014/main" val="2927028555"/>
                  </a:ext>
                </a:extLst>
              </a:tr>
            </a:tbl>
          </a:graphicData>
        </a:graphic>
      </p:graphicFrame>
      <p:graphicFrame>
        <p:nvGraphicFramePr>
          <p:cNvPr id="2" name="Table 2">
            <a:extLst>
              <a:ext uri="{FF2B5EF4-FFF2-40B4-BE49-F238E27FC236}">
                <a16:creationId xmlns:a16="http://schemas.microsoft.com/office/drawing/2014/main" id="{161548D8-9ECB-5D3F-C827-6B1B0935C09A}"/>
              </a:ext>
            </a:extLst>
          </p:cNvPr>
          <p:cNvGraphicFramePr>
            <a:graphicFrameLocks noGrp="1"/>
          </p:cNvGraphicFramePr>
          <p:nvPr>
            <p:extLst>
              <p:ext uri="{D42A27DB-BD31-4B8C-83A1-F6EECF244321}">
                <p14:modId xmlns:p14="http://schemas.microsoft.com/office/powerpoint/2010/main" val="2542455380"/>
              </p:ext>
            </p:extLst>
          </p:nvPr>
        </p:nvGraphicFramePr>
        <p:xfrm>
          <a:off x="368757" y="3515479"/>
          <a:ext cx="11454486" cy="3169920"/>
        </p:xfrm>
        <a:graphic>
          <a:graphicData uri="http://schemas.openxmlformats.org/drawingml/2006/table">
            <a:tbl>
              <a:tblPr firstRow="1" bandRow="1">
                <a:tableStyleId>{7E9639D4-E3E2-4D34-9284-5A2195B3D0D7}</a:tableStyleId>
              </a:tblPr>
              <a:tblGrid>
                <a:gridCol w="1603896">
                  <a:extLst>
                    <a:ext uri="{9D8B030D-6E8A-4147-A177-3AD203B41FA5}">
                      <a16:colId xmlns:a16="http://schemas.microsoft.com/office/drawing/2014/main" val="1774324569"/>
                    </a:ext>
                  </a:extLst>
                </a:gridCol>
                <a:gridCol w="1402590">
                  <a:extLst>
                    <a:ext uri="{9D8B030D-6E8A-4147-A177-3AD203B41FA5}">
                      <a16:colId xmlns:a16="http://schemas.microsoft.com/office/drawing/2014/main" val="3121738486"/>
                    </a:ext>
                  </a:extLst>
                </a:gridCol>
                <a:gridCol w="1474724">
                  <a:extLst>
                    <a:ext uri="{9D8B030D-6E8A-4147-A177-3AD203B41FA5}">
                      <a16:colId xmlns:a16="http://schemas.microsoft.com/office/drawing/2014/main" val="1502745024"/>
                    </a:ext>
                  </a:extLst>
                </a:gridCol>
                <a:gridCol w="3721094">
                  <a:extLst>
                    <a:ext uri="{9D8B030D-6E8A-4147-A177-3AD203B41FA5}">
                      <a16:colId xmlns:a16="http://schemas.microsoft.com/office/drawing/2014/main" val="1106225480"/>
                    </a:ext>
                  </a:extLst>
                </a:gridCol>
                <a:gridCol w="3252182">
                  <a:extLst>
                    <a:ext uri="{9D8B030D-6E8A-4147-A177-3AD203B41FA5}">
                      <a16:colId xmlns:a16="http://schemas.microsoft.com/office/drawing/2014/main" val="509151393"/>
                    </a:ext>
                  </a:extLst>
                </a:gridCol>
              </a:tblGrid>
              <a:tr h="167023">
                <a:tc>
                  <a:txBody>
                    <a:bodyPr/>
                    <a:lstStyle/>
                    <a:p>
                      <a:r>
                        <a:rPr lang="en-US" sz="1000" dirty="0"/>
                        <a:t>TEMPUS</a:t>
                      </a:r>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tc>
                  <a:txBody>
                    <a:bodyPr/>
                    <a:lstStyle/>
                    <a:p>
                      <a:endParaRPr lang="en-US" sz="1000" dirty="0"/>
                    </a:p>
                  </a:txBody>
                  <a:tcPr>
                    <a:solidFill>
                      <a:schemeClr val="tx1">
                        <a:lumMod val="50000"/>
                        <a:lumOff val="50000"/>
                      </a:schemeClr>
                    </a:solidFill>
                  </a:tcPr>
                </a:tc>
                <a:extLst>
                  <a:ext uri="{0D108BD9-81ED-4DB2-BD59-A6C34878D82A}">
                    <a16:rowId xmlns:a16="http://schemas.microsoft.com/office/drawing/2014/main" val="3530334283"/>
                  </a:ext>
                </a:extLst>
              </a:tr>
              <a:tr h="439710">
                <a:tc>
                  <a:txBody>
                    <a:bodyPr/>
                    <a:lstStyle/>
                    <a:p>
                      <a:r>
                        <a:rPr lang="en-US" sz="1000" u="sng" dirty="0"/>
                        <a:t>Janssen PCR3002 </a:t>
                      </a:r>
                      <a:r>
                        <a:rPr lang="en-US" sz="1000" dirty="0"/>
                        <a:t>(AMPLITUDE)</a:t>
                      </a:r>
                    </a:p>
                    <a:p>
                      <a:r>
                        <a:rPr lang="en-US" sz="1000" dirty="0"/>
                        <a:t>Phase III</a:t>
                      </a:r>
                    </a:p>
                    <a:p>
                      <a:r>
                        <a:rPr lang="en-US" sz="1000" dirty="0">
                          <a:hlinkClick r:id="rId4"/>
                        </a:rPr>
                        <a:t>https://clinicaltrials.gov/ct2/show/NCT04497844</a:t>
                      </a:r>
                      <a:endParaRPr lang="en-US" sz="1000" dirty="0"/>
                    </a:p>
                    <a:p>
                      <a:endParaRPr lang="en-US" sz="1000" dirty="0"/>
                    </a:p>
                  </a:txBody>
                  <a:tcPr/>
                </a:tc>
                <a:tc>
                  <a:txBody>
                    <a:bodyPr/>
                    <a:lstStyle/>
                    <a:p>
                      <a:pPr algn="ctr"/>
                      <a:r>
                        <a:rPr lang="en-US" sz="1000" i="1" dirty="0"/>
                        <a:t>BRCA1, BRCA2, BRIP1, CHEK2,FANCA, PALB2, RAD51B, RAD54L mutation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err="1"/>
                        <a:t>mCSPC</a:t>
                      </a:r>
                      <a:endParaRPr lang="en-US" sz="1000" i="1" dirty="0"/>
                    </a:p>
                    <a:p>
                      <a:pPr algn="ctr"/>
                      <a:r>
                        <a:rPr lang="en-US" sz="1000" dirty="0"/>
                        <a:t> Subsequent line</a:t>
                      </a:r>
                    </a:p>
                    <a:p>
                      <a:pPr algn="ctr"/>
                      <a:endParaRPr lang="en-US" sz="1000" dirty="0"/>
                    </a:p>
                  </a:txBody>
                  <a:tcPr/>
                </a:tc>
                <a:tc>
                  <a:txBody>
                    <a:bodyPr/>
                    <a:lstStyle/>
                    <a:p>
                      <a:pPr algn="ctr"/>
                      <a:r>
                        <a:rPr lang="en-US" sz="1000" dirty="0"/>
                        <a:t>Niraparib (JNJ-64091742) or</a:t>
                      </a:r>
                    </a:p>
                    <a:p>
                      <a:pPr algn="ctr"/>
                      <a:r>
                        <a:rPr lang="en-US" sz="1000" dirty="0"/>
                        <a:t>Placebo + Abiraterone Acetate</a:t>
                      </a:r>
                    </a:p>
                    <a:p>
                      <a:pPr algn="ctr"/>
                      <a:endParaRPr lang="en-US" sz="1000" dirty="0"/>
                    </a:p>
                  </a:txBody>
                  <a:tcPr/>
                </a:tc>
                <a:tc>
                  <a:txBody>
                    <a:bodyPr/>
                    <a:lstStyle/>
                    <a:p>
                      <a:r>
                        <a:rPr lang="en-US" sz="1000" dirty="0"/>
                        <a:t>•Metastatic prostate adenocarcinoma, </a:t>
                      </a:r>
                      <a:r>
                        <a:rPr lang="en-US" sz="1000" dirty="0" err="1"/>
                        <a:t>mCSPC</a:t>
                      </a:r>
                      <a:r>
                        <a:rPr lang="en-US" sz="1000" dirty="0"/>
                        <a:t>; must have HRR gene alteration</a:t>
                      </a:r>
                    </a:p>
                    <a:p>
                      <a:r>
                        <a:rPr lang="en-US" sz="1000" dirty="0"/>
                        <a:t>•Androgen deprivation therapy (either medical or surgical castration) must have been started &gt;=14 days </a:t>
                      </a:r>
                    </a:p>
                    <a:p>
                      <a:r>
                        <a:rPr lang="en-US" sz="1000" dirty="0"/>
                        <a:t>•Other allowed prior therapy for </a:t>
                      </a:r>
                      <a:r>
                        <a:rPr lang="en-US" sz="1000" dirty="0" err="1"/>
                        <a:t>mCSPC</a:t>
                      </a:r>
                      <a:r>
                        <a:rPr lang="en-US" sz="1000" dirty="0"/>
                        <a:t> (a) maximum of 1 course of radiation and 1 surgical intervention (b) &lt;6 months of ADT therapy</a:t>
                      </a:r>
                    </a:p>
                    <a:p>
                      <a:r>
                        <a:rPr lang="en-US" sz="1000" dirty="0"/>
                        <a:t>(c) no more than 45 days of AA-P (d) up to a maximum of 2 weeks of ketoconazole for prostate cancer</a:t>
                      </a:r>
                    </a:p>
                    <a:p>
                      <a:r>
                        <a:rPr lang="en-US" sz="1000" dirty="0"/>
                        <a:t>•No prior treatment wit PARP-inhibitor</a:t>
                      </a:r>
                    </a:p>
                    <a:p>
                      <a:r>
                        <a:rPr lang="en-US" sz="1000" dirty="0"/>
                        <a:t>•History or current diagnosis of myelodysplastic syndrome/AML </a:t>
                      </a:r>
                    </a:p>
                  </a:txBody>
                  <a:tcPr/>
                </a:tc>
                <a:tc>
                  <a:txBody>
                    <a:bodyPr/>
                    <a:lstStyle/>
                    <a:p>
                      <a:r>
                        <a:rPr lang="en-US" sz="1000" dirty="0"/>
                        <a:t>A Phase 3 Randomized, Placebo-controlled, </a:t>
                      </a:r>
                    </a:p>
                    <a:p>
                      <a:r>
                        <a:rPr lang="en-US" sz="1000" dirty="0"/>
                        <a:t>Double-blind Study of Niraparib in Combination With Abiraterone Acetate and Prednisone Versus Abiraterone Acetate and Prednisone for the Treatment of Participants With Deleterious Germline or Somatic Homologous Recombination Repair (HRR) Gene-Mutated Metastatic Castration-Sensitive Prostate Cancer (</a:t>
                      </a:r>
                      <a:r>
                        <a:rPr lang="en-US" sz="1000" dirty="0" err="1"/>
                        <a:t>mCSPC</a:t>
                      </a:r>
                      <a:r>
                        <a:rPr lang="en-US" sz="1000" dirty="0"/>
                        <a:t>)</a:t>
                      </a:r>
                    </a:p>
                    <a:p>
                      <a:endParaRPr lang="en-US" sz="1000" dirty="0"/>
                    </a:p>
                  </a:txBody>
                  <a:tcPr/>
                </a:tc>
                <a:extLst>
                  <a:ext uri="{0D108BD9-81ED-4DB2-BD59-A6C34878D82A}">
                    <a16:rowId xmlns:a16="http://schemas.microsoft.com/office/drawing/2014/main" val="2927028555"/>
                  </a:ext>
                </a:extLst>
              </a:tr>
              <a:tr h="439710">
                <a:tc>
                  <a:txBody>
                    <a:bodyPr/>
                    <a:lstStyle/>
                    <a:p>
                      <a:r>
                        <a:rPr lang="en-US" sz="1000" u="sng" dirty="0"/>
                        <a:t>AstraZeneca CAPltello-281 </a:t>
                      </a:r>
                      <a:endParaRPr lang="en-US" sz="1000" dirty="0"/>
                    </a:p>
                    <a:p>
                      <a:r>
                        <a:rPr lang="en-US" sz="1000" dirty="0"/>
                        <a:t>Phase III</a:t>
                      </a:r>
                    </a:p>
                    <a:p>
                      <a:r>
                        <a:rPr lang="en-US" sz="1000" dirty="0">
                          <a:hlinkClick r:id="rId5"/>
                        </a:rPr>
                        <a:t>https://clinicaltrials.gov/ct2/show/NCT04493853</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PTEN </a:t>
                      </a:r>
                      <a:r>
                        <a:rPr lang="en-US" sz="1000" b="0" i="0" u="none" strike="noStrike" kern="1200" baseline="0" dirty="0">
                          <a:solidFill>
                            <a:schemeClr val="tx1"/>
                          </a:solidFill>
                          <a:latin typeface="+mn-lt"/>
                          <a:ea typeface="+mn-ea"/>
                          <a:cs typeface="+mn-cs"/>
                        </a:rPr>
                        <a:t>Deficiency</a:t>
                      </a:r>
                    </a:p>
                    <a:p>
                      <a:pPr algn="ctr"/>
                      <a:r>
                        <a:rPr lang="en-US" sz="1000" b="0" i="0" u="none" strike="noStrike" kern="1200" baseline="0" dirty="0" err="1">
                          <a:solidFill>
                            <a:schemeClr val="tx1"/>
                          </a:solidFill>
                          <a:latin typeface="+mn-lt"/>
                          <a:ea typeface="+mn-ea"/>
                          <a:cs typeface="+mn-cs"/>
                        </a:rPr>
                        <a:t>Denovo</a:t>
                      </a:r>
                      <a:r>
                        <a:rPr lang="en-US" sz="1000" b="0" i="0" u="none" strike="noStrike" kern="1200" baseline="0" dirty="0">
                          <a:solidFill>
                            <a:schemeClr val="tx1"/>
                          </a:solidFill>
                          <a:latin typeface="+mn-lt"/>
                          <a:ea typeface="+mn-ea"/>
                          <a:cs typeface="+mn-cs"/>
                        </a:rPr>
                        <a:t> </a:t>
                      </a:r>
                      <a:r>
                        <a:rPr lang="en-US" sz="1000" b="0" i="0" u="none" strike="noStrike" kern="1200" baseline="0" dirty="0" err="1">
                          <a:solidFill>
                            <a:schemeClr val="tx1"/>
                          </a:solidFill>
                          <a:latin typeface="+mn-lt"/>
                          <a:ea typeface="+mn-ea"/>
                          <a:cs typeface="+mn-cs"/>
                        </a:rPr>
                        <a:t>meatastatic</a:t>
                      </a:r>
                      <a:r>
                        <a:rPr lang="en-US" sz="1000" b="0" i="0" u="none" strike="noStrike" kern="1200" baseline="0" dirty="0">
                          <a:solidFill>
                            <a:schemeClr val="tx1"/>
                          </a:solidFill>
                          <a:latin typeface="+mn-lt"/>
                          <a:ea typeface="+mn-ea"/>
                          <a:cs typeface="+mn-cs"/>
                        </a:rPr>
                        <a:t> HSPC</a:t>
                      </a:r>
                      <a:endParaRPr lang="en-US" sz="1000" dirty="0"/>
                    </a:p>
                    <a:p>
                      <a:pPr algn="ctr"/>
                      <a:r>
                        <a:rPr lang="en-US" sz="1000" dirty="0"/>
                        <a:t>First line</a:t>
                      </a:r>
                    </a:p>
                    <a:p>
                      <a:pPr algn="ctr"/>
                      <a:endParaRPr lang="en-US" sz="1000" dirty="0"/>
                    </a:p>
                  </a:txBody>
                  <a:tcPr/>
                </a:tc>
                <a:tc>
                  <a:txBody>
                    <a:bodyPr/>
                    <a:lstStyle/>
                    <a:p>
                      <a:pPr algn="ctr"/>
                      <a:r>
                        <a:rPr lang="en-US" sz="1000" b="0" i="0" u="none" strike="noStrike" kern="1200" baseline="0" dirty="0" err="1">
                          <a:solidFill>
                            <a:schemeClr val="tx1"/>
                          </a:solidFill>
                          <a:latin typeface="+mn-lt"/>
                          <a:ea typeface="+mn-ea"/>
                          <a:cs typeface="+mn-cs"/>
                        </a:rPr>
                        <a:t>Capivasertib</a:t>
                      </a:r>
                      <a:r>
                        <a:rPr lang="en-US" sz="1000" b="0" i="0" u="none" strike="noStrike" kern="1200" baseline="0" dirty="0">
                          <a:solidFill>
                            <a:schemeClr val="tx1"/>
                          </a:solidFill>
                          <a:latin typeface="+mn-lt"/>
                          <a:ea typeface="+mn-ea"/>
                          <a:cs typeface="+mn-cs"/>
                        </a:rPr>
                        <a:t> </a:t>
                      </a:r>
                    </a:p>
                    <a:p>
                      <a:pPr algn="ctr"/>
                      <a:r>
                        <a:rPr lang="en-US" sz="1000" b="0" i="0" u="none" strike="noStrike" kern="1200" baseline="0" dirty="0">
                          <a:solidFill>
                            <a:schemeClr val="tx1"/>
                          </a:solidFill>
                          <a:latin typeface="+mn-lt"/>
                          <a:ea typeface="+mn-ea"/>
                          <a:cs typeface="+mn-cs"/>
                        </a:rPr>
                        <a:t>+ </a:t>
                      </a:r>
                    </a:p>
                    <a:p>
                      <a:pPr algn="ctr"/>
                      <a:r>
                        <a:rPr lang="en-US" sz="1000" b="0" i="0" u="none" strike="noStrike" kern="1200" baseline="0" dirty="0">
                          <a:solidFill>
                            <a:schemeClr val="tx1"/>
                          </a:solidFill>
                          <a:latin typeface="+mn-lt"/>
                          <a:ea typeface="+mn-ea"/>
                          <a:cs typeface="+mn-cs"/>
                        </a:rPr>
                        <a:t>Abiraterone</a:t>
                      </a:r>
                      <a:endParaRPr lang="en-US" sz="1000" dirty="0"/>
                    </a:p>
                    <a:p>
                      <a:pPr algn="ct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Asymptomatic or mildly symptomatic, histologically-confirmed de novo hormone-sensitive prostate adenocarcinoma with PETN deficiency</a:t>
                      </a:r>
                      <a:endParaRPr lang="en-US" sz="1000" b="0" i="0" u="none" strike="noStrike" kern="1200" baseline="0" dirty="0">
                        <a:solidFill>
                          <a:schemeClr val="tx1"/>
                        </a:solidFill>
                        <a:latin typeface="+mn-lt"/>
                        <a:ea typeface="+mn-ea"/>
                        <a:cs typeface="+mn-cs"/>
                      </a:endParaRP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No prior chemotherapy allowed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Candidate for abiraterone and steroid therapy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Ongoing ADT with GnRH analogue, or LHRH agonists or antagonist, or bilateral orchiectomy is from 0 days to a max. of 93 days prior to randomization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III Double-Blind, </a:t>
                      </a:r>
                      <a:r>
                        <a:rPr lang="en-US" sz="1000" b="0" i="0" kern="1200" dirty="0" err="1">
                          <a:solidFill>
                            <a:schemeClr val="tx1"/>
                          </a:solidFill>
                          <a:effectLst/>
                          <a:latin typeface="+mn-lt"/>
                          <a:ea typeface="+mn-ea"/>
                          <a:cs typeface="+mn-cs"/>
                        </a:rPr>
                        <a:t>Randomised</a:t>
                      </a:r>
                      <a:r>
                        <a:rPr lang="en-US" sz="1000" b="0" i="0" kern="1200" dirty="0">
                          <a:solidFill>
                            <a:schemeClr val="tx1"/>
                          </a:solidFill>
                          <a:effectLst/>
                          <a:latin typeface="+mn-lt"/>
                          <a:ea typeface="+mn-ea"/>
                          <a:cs typeface="+mn-cs"/>
                        </a:rPr>
                        <a:t>, Placebo-Controlled Study Assessing the Efficacy and Safety of </a:t>
                      </a:r>
                      <a:r>
                        <a:rPr lang="en-US" sz="1000" b="0" i="0" kern="1200" dirty="0" err="1">
                          <a:solidFill>
                            <a:schemeClr val="tx1"/>
                          </a:solidFill>
                          <a:effectLst/>
                          <a:latin typeface="+mn-lt"/>
                          <a:ea typeface="+mn-ea"/>
                          <a:cs typeface="+mn-cs"/>
                        </a:rPr>
                        <a:t>Capivasertib+Abiraterone</a:t>
                      </a:r>
                      <a:r>
                        <a:rPr lang="en-US" sz="1000" b="0" i="0" kern="1200" dirty="0">
                          <a:solidFill>
                            <a:schemeClr val="tx1"/>
                          </a:solidFill>
                          <a:effectLst/>
                          <a:latin typeface="+mn-lt"/>
                          <a:ea typeface="+mn-ea"/>
                          <a:cs typeface="+mn-cs"/>
                        </a:rPr>
                        <a:t> Versus </a:t>
                      </a:r>
                      <a:r>
                        <a:rPr lang="en-US" sz="1000" b="0" i="0" kern="1200" dirty="0" err="1">
                          <a:solidFill>
                            <a:schemeClr val="tx1"/>
                          </a:solidFill>
                          <a:effectLst/>
                          <a:latin typeface="+mn-lt"/>
                          <a:ea typeface="+mn-ea"/>
                          <a:cs typeface="+mn-cs"/>
                        </a:rPr>
                        <a:t>Placebo+Abiraterone</a:t>
                      </a:r>
                      <a:r>
                        <a:rPr lang="en-US" sz="1000" b="0" i="0" kern="1200" dirty="0">
                          <a:solidFill>
                            <a:schemeClr val="tx1"/>
                          </a:solidFill>
                          <a:effectLst/>
                          <a:latin typeface="+mn-lt"/>
                          <a:ea typeface="+mn-ea"/>
                          <a:cs typeface="+mn-cs"/>
                        </a:rPr>
                        <a:t> as Treatment for Patients With </a:t>
                      </a:r>
                      <a:r>
                        <a:rPr lang="en-US" sz="1000" b="0" i="0" kern="1200" dirty="0" err="1">
                          <a:solidFill>
                            <a:schemeClr val="tx1"/>
                          </a:solidFill>
                          <a:effectLst/>
                          <a:latin typeface="+mn-lt"/>
                          <a:ea typeface="+mn-ea"/>
                          <a:cs typeface="+mn-cs"/>
                        </a:rPr>
                        <a:t>DeNovo</a:t>
                      </a:r>
                      <a:r>
                        <a:rPr lang="en-US" sz="1000" b="0" i="0" kern="1200" dirty="0">
                          <a:solidFill>
                            <a:schemeClr val="tx1"/>
                          </a:solidFill>
                          <a:effectLst/>
                          <a:latin typeface="+mn-lt"/>
                          <a:ea typeface="+mn-ea"/>
                          <a:cs typeface="+mn-cs"/>
                        </a:rPr>
                        <a:t> Metastatic Hormone-Sensitive Prostate Cancer </a:t>
                      </a:r>
                      <a:r>
                        <a:rPr lang="en-US" sz="1000" b="0" i="0" kern="1200" dirty="0" err="1">
                          <a:solidFill>
                            <a:schemeClr val="tx1"/>
                          </a:solidFill>
                          <a:effectLst/>
                          <a:latin typeface="+mn-lt"/>
                          <a:ea typeface="+mn-ea"/>
                          <a:cs typeface="+mn-cs"/>
                        </a:rPr>
                        <a:t>Characterised</a:t>
                      </a:r>
                      <a:r>
                        <a:rPr lang="en-US" sz="1000" b="0" i="0" kern="1200" dirty="0">
                          <a:solidFill>
                            <a:schemeClr val="tx1"/>
                          </a:solidFill>
                          <a:effectLst/>
                          <a:latin typeface="+mn-lt"/>
                          <a:ea typeface="+mn-ea"/>
                          <a:cs typeface="+mn-cs"/>
                        </a:rPr>
                        <a:t> by PTEN Deficiency</a:t>
                      </a:r>
                      <a:endParaRPr lang="en-US" sz="1000" dirty="0"/>
                    </a:p>
                    <a:p>
                      <a:endParaRPr lang="en-US" sz="1000" dirty="0"/>
                    </a:p>
                  </a:txBody>
                  <a:tcPr/>
                </a:tc>
                <a:extLst>
                  <a:ext uri="{0D108BD9-81ED-4DB2-BD59-A6C34878D82A}">
                    <a16:rowId xmlns:a16="http://schemas.microsoft.com/office/drawing/2014/main" val="2704421014"/>
                  </a:ext>
                </a:extLst>
              </a:tr>
            </a:tbl>
          </a:graphicData>
        </a:graphic>
      </p:graphicFrame>
    </p:spTree>
    <p:extLst>
      <p:ext uri="{BB962C8B-B14F-4D97-AF65-F5344CB8AC3E}">
        <p14:creationId xmlns:p14="http://schemas.microsoft.com/office/powerpoint/2010/main" val="3544694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BS Clinic">
            <a:extLst>
              <a:ext uri="{FF2B5EF4-FFF2-40B4-BE49-F238E27FC236}">
                <a16:creationId xmlns:a16="http://schemas.microsoft.com/office/drawing/2014/main" id="{A6B9DC43-8D79-479A-2986-D501971B761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7970" y="335418"/>
            <a:ext cx="1729740" cy="380274"/>
          </a:xfrm>
          <a:prstGeom prst="rect">
            <a:avLst/>
          </a:prstGeom>
          <a:noFill/>
        </p:spPr>
      </p:pic>
      <p:sp>
        <p:nvSpPr>
          <p:cNvPr id="4" name="Rectangle 3">
            <a:extLst>
              <a:ext uri="{FF2B5EF4-FFF2-40B4-BE49-F238E27FC236}">
                <a16:creationId xmlns:a16="http://schemas.microsoft.com/office/drawing/2014/main" id="{AFA06B69-737D-AFDF-0B7D-3CAD6F196B83}"/>
              </a:ext>
            </a:extLst>
          </p:cNvPr>
          <p:cNvSpPr>
            <a:spLocks noChangeArrowheads="1"/>
          </p:cNvSpPr>
          <p:nvPr/>
        </p:nvSpPr>
        <p:spPr bwMode="auto">
          <a:xfrm>
            <a:off x="4301098" y="466762"/>
            <a:ext cx="2120479" cy="312132"/>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graphicFrame>
        <p:nvGraphicFramePr>
          <p:cNvPr id="2" name="Table 2">
            <a:extLst>
              <a:ext uri="{FF2B5EF4-FFF2-40B4-BE49-F238E27FC236}">
                <a16:creationId xmlns:a16="http://schemas.microsoft.com/office/drawing/2014/main" id="{F524673A-93CD-C562-7846-C8A3D0CFC754}"/>
              </a:ext>
            </a:extLst>
          </p:cNvPr>
          <p:cNvGraphicFramePr>
            <a:graphicFrameLocks noGrp="1"/>
          </p:cNvGraphicFramePr>
          <p:nvPr>
            <p:extLst>
              <p:ext uri="{D42A27DB-BD31-4B8C-83A1-F6EECF244321}">
                <p14:modId xmlns:p14="http://schemas.microsoft.com/office/powerpoint/2010/main" val="229377306"/>
              </p:ext>
            </p:extLst>
          </p:nvPr>
        </p:nvGraphicFramePr>
        <p:xfrm>
          <a:off x="360546" y="847004"/>
          <a:ext cx="11467161" cy="5797636"/>
        </p:xfrm>
        <a:graphic>
          <a:graphicData uri="http://schemas.openxmlformats.org/drawingml/2006/table">
            <a:tbl>
              <a:tblPr firstRow="1" bandRow="1">
                <a:tableStyleId>{17292A2E-F333-43FB-9621-5CBBE7FDCDCB}</a:tableStyleId>
              </a:tblPr>
              <a:tblGrid>
                <a:gridCol w="1605671">
                  <a:extLst>
                    <a:ext uri="{9D8B030D-6E8A-4147-A177-3AD203B41FA5}">
                      <a16:colId xmlns:a16="http://schemas.microsoft.com/office/drawing/2014/main" val="1774324569"/>
                    </a:ext>
                  </a:extLst>
                </a:gridCol>
                <a:gridCol w="1404142">
                  <a:extLst>
                    <a:ext uri="{9D8B030D-6E8A-4147-A177-3AD203B41FA5}">
                      <a16:colId xmlns:a16="http://schemas.microsoft.com/office/drawing/2014/main" val="3121738486"/>
                    </a:ext>
                  </a:extLst>
                </a:gridCol>
                <a:gridCol w="1476355">
                  <a:extLst>
                    <a:ext uri="{9D8B030D-6E8A-4147-A177-3AD203B41FA5}">
                      <a16:colId xmlns:a16="http://schemas.microsoft.com/office/drawing/2014/main" val="1502745024"/>
                    </a:ext>
                  </a:extLst>
                </a:gridCol>
                <a:gridCol w="3725211">
                  <a:extLst>
                    <a:ext uri="{9D8B030D-6E8A-4147-A177-3AD203B41FA5}">
                      <a16:colId xmlns:a16="http://schemas.microsoft.com/office/drawing/2014/main" val="1106225480"/>
                    </a:ext>
                  </a:extLst>
                </a:gridCol>
                <a:gridCol w="3255782">
                  <a:extLst>
                    <a:ext uri="{9D8B030D-6E8A-4147-A177-3AD203B41FA5}">
                      <a16:colId xmlns:a16="http://schemas.microsoft.com/office/drawing/2014/main" val="509151393"/>
                    </a:ext>
                  </a:extLst>
                </a:gridCol>
              </a:tblGrid>
              <a:tr h="242682">
                <a:tc>
                  <a:txBody>
                    <a:bodyPr/>
                    <a:lstStyle/>
                    <a:p>
                      <a:r>
                        <a:rPr lang="en-US" sz="1000" dirty="0"/>
                        <a:t>TEMPUS </a:t>
                      </a: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1001061">
                <a:tc>
                  <a:txBody>
                    <a:bodyPr/>
                    <a:lstStyle/>
                    <a:p>
                      <a:r>
                        <a:rPr lang="en-US" sz="1000" u="sng" dirty="0"/>
                        <a:t>Turning point TPX-0005-01</a:t>
                      </a:r>
                    </a:p>
                    <a:p>
                      <a:r>
                        <a:rPr lang="en-US" sz="1000" dirty="0"/>
                        <a:t>Phase II</a:t>
                      </a:r>
                    </a:p>
                    <a:p>
                      <a:r>
                        <a:rPr lang="en-US" sz="1000" dirty="0">
                          <a:hlinkClick r:id="rId3"/>
                        </a:rPr>
                        <a:t>https://clinicaltrials.gov/ct2/show/NCT03093116</a:t>
                      </a:r>
                      <a:endParaRPr lang="en-US" sz="1000" dirty="0"/>
                    </a:p>
                    <a:p>
                      <a:endParaRPr lang="en-US" sz="1000" dirty="0"/>
                    </a:p>
                  </a:txBody>
                  <a:tcPr/>
                </a:tc>
                <a:tc>
                  <a:txBody>
                    <a:bodyPr/>
                    <a:lstStyle/>
                    <a:p>
                      <a:pPr algn="ctr"/>
                      <a:r>
                        <a:rPr lang="en-US" sz="1000" i="1" dirty="0"/>
                        <a:t>NTRK 1-3 or ROS1</a:t>
                      </a:r>
                    </a:p>
                    <a:p>
                      <a:pPr algn="ctr"/>
                      <a:r>
                        <a:rPr lang="en-US" sz="1000" i="1" dirty="0"/>
                        <a:t>Fusion</a:t>
                      </a:r>
                    </a:p>
                    <a:p>
                      <a:pPr algn="ctr"/>
                      <a:r>
                        <a:rPr lang="en-US" sz="1000" dirty="0"/>
                        <a:t>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algn="ctr"/>
                      <a:r>
                        <a:rPr lang="en-US" sz="1000" dirty="0"/>
                        <a:t>Subsequent line</a:t>
                      </a:r>
                    </a:p>
                    <a:p>
                      <a:pPr algn="ctr"/>
                      <a:endParaRPr lang="en-US" sz="1000" dirty="0"/>
                    </a:p>
                  </a:txBody>
                  <a:tcPr/>
                </a:tc>
                <a:tc>
                  <a:txBody>
                    <a:bodyPr/>
                    <a:lstStyle/>
                    <a:p>
                      <a:pPr algn="ctr"/>
                      <a:r>
                        <a:rPr lang="en-US" sz="1000" dirty="0"/>
                        <a:t>Repotrectinib</a:t>
                      </a:r>
                    </a:p>
                  </a:txBody>
                  <a:tcPr/>
                </a:tc>
                <a:tc>
                  <a:txBody>
                    <a:bodyPr/>
                    <a:lstStyle/>
                    <a:p>
                      <a:r>
                        <a:rPr lang="en-US" sz="1000" dirty="0"/>
                        <a:t>•Locally advanced or metastatic solid tumor (including primary CNS tumors)that harbors an ALK, ROS1, NTRK1, NTRK2, or NTRK3 gene rearrangement</a:t>
                      </a:r>
                    </a:p>
                    <a:p>
                      <a:r>
                        <a:rPr lang="en-US" sz="1000" dirty="0"/>
                        <a:t>•TKI naïve or prior TKI (no more than 2 prior TKIs). No more than 1 prior chemotherapy</a:t>
                      </a:r>
                    </a:p>
                    <a:p>
                      <a:r>
                        <a:rPr lang="en-US" sz="1000" dirty="0"/>
                        <a:t>•Patients with asymptomatic CNS metastases</a:t>
                      </a:r>
                    </a:p>
                  </a:txBody>
                  <a:tcPr/>
                </a:tc>
                <a:tc>
                  <a:txBody>
                    <a:bodyPr/>
                    <a:lstStyle/>
                    <a:p>
                      <a:r>
                        <a:rPr lang="en-US" sz="1000" dirty="0"/>
                        <a:t>A Phase 1/2, Open-Label, Multi-Center, First-in-Human Study of the Safety, Tolerability, Pharmacokinetics, and Anti-Tumor Activity of TPX-0005 in Patients With Advanced Solid Tumors Harboring ALK, ROS1, or NTRK1-3 Rearrangements (TRIDENT-1)</a:t>
                      </a:r>
                    </a:p>
                  </a:txBody>
                  <a:tcPr/>
                </a:tc>
                <a:extLst>
                  <a:ext uri="{0D108BD9-81ED-4DB2-BD59-A6C34878D82A}">
                    <a16:rowId xmlns:a16="http://schemas.microsoft.com/office/drawing/2014/main" val="535061637"/>
                  </a:ext>
                </a:extLst>
              </a:tr>
              <a:tr h="1456089">
                <a:tc>
                  <a:txBody>
                    <a:bodyPr/>
                    <a:lstStyle/>
                    <a:p>
                      <a:r>
                        <a:rPr lang="en-US" sz="1000" u="sng" dirty="0"/>
                        <a:t>Tempus PAVO</a:t>
                      </a:r>
                    </a:p>
                    <a:p>
                      <a:r>
                        <a:rPr lang="en-US" sz="1000" dirty="0"/>
                        <a:t>Phase II</a:t>
                      </a:r>
                    </a:p>
                    <a:p>
                      <a:r>
                        <a:rPr lang="en-US" sz="1000" dirty="0">
                          <a:hlinkClick r:id="rId4"/>
                        </a:rPr>
                        <a:t>https://clinicaltrials.gov/ct2/show/NCT05169437</a:t>
                      </a:r>
                      <a:endParaRPr lang="en-US" sz="1000" dirty="0"/>
                    </a:p>
                    <a:p>
                      <a:endParaRPr lang="en-US" sz="1000" dirty="0"/>
                    </a:p>
                  </a:txBody>
                  <a:tcPr/>
                </a:tc>
                <a:tc>
                  <a:txBody>
                    <a:bodyPr/>
                    <a:lstStyle/>
                    <a:p>
                      <a:pPr algn="ctr"/>
                      <a:r>
                        <a:rPr lang="en-US" sz="1000" i="1" dirty="0"/>
                        <a:t>PALB2 mutations</a:t>
                      </a:r>
                    </a:p>
                    <a:p>
                      <a:pPr algn="ctr"/>
                      <a:r>
                        <a:rPr lang="en-US" sz="1000" dirty="0"/>
                        <a:t>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algn="ctr"/>
                      <a:r>
                        <a:rPr lang="en-US" sz="1000" dirty="0"/>
                        <a:t>Subsequent line</a:t>
                      </a:r>
                    </a:p>
                  </a:txBody>
                  <a:tcPr/>
                </a:tc>
                <a:tc>
                  <a:txBody>
                    <a:bodyPr/>
                    <a:lstStyle/>
                    <a:p>
                      <a:pPr algn="ctr"/>
                      <a:r>
                        <a:rPr lang="en-US" sz="1000" dirty="0"/>
                        <a:t>Niraparib</a:t>
                      </a:r>
                    </a:p>
                  </a:txBody>
                  <a:tcPr/>
                </a:tc>
                <a:tc>
                  <a:txBody>
                    <a:bodyPr/>
                    <a:lstStyle/>
                    <a:p>
                      <a:r>
                        <a:rPr lang="en-US" sz="1000" dirty="0"/>
                        <a:t>•Locally advanced or metastatic solid tumor with PALB2 gene mutation and must have received all appropriate standard therapies</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Have progressed following at least 1 prior SOC therapy in the metastatic setting </a:t>
                      </a:r>
                    </a:p>
                    <a:p>
                      <a:r>
                        <a:rPr lang="en-US" sz="1000" dirty="0"/>
                        <a:t>•Not relapsed while receiving platinum-based therapy in the adjuvant/curative setting.</a:t>
                      </a:r>
                    </a:p>
                    <a:p>
                      <a:r>
                        <a:rPr lang="en-US" sz="1000" dirty="0"/>
                        <a:t>•Not progressing within 14-18 weeks while receiving platinum-based therapy in the metastatic setting.</a:t>
                      </a:r>
                    </a:p>
                    <a:p>
                      <a:r>
                        <a:rPr lang="en-US" sz="1000" dirty="0"/>
                        <a:t>•No PARP inhibitor in prior lines of treatment</a:t>
                      </a:r>
                    </a:p>
                    <a:p>
                      <a:r>
                        <a:rPr lang="en-US" sz="1000" dirty="0"/>
                        <a:t>•No germline or somatic BRCA1 or BRCA2 mutations</a:t>
                      </a:r>
                    </a:p>
                  </a:txBody>
                  <a:tcPr/>
                </a:tc>
                <a:tc>
                  <a:txBody>
                    <a:bodyPr/>
                    <a:lstStyle/>
                    <a:p>
                      <a:r>
                        <a:rPr lang="en-US" sz="1000" dirty="0"/>
                        <a:t>A Single-Arm Phase-II Study of Niraparib in Locally </a:t>
                      </a:r>
                    </a:p>
                    <a:p>
                      <a:r>
                        <a:rPr lang="en-US" sz="1000" dirty="0"/>
                        <a:t>Advanced or Metastatic Solid Tumor Patients With PALB2 Mutations</a:t>
                      </a:r>
                    </a:p>
                  </a:txBody>
                  <a:tcPr/>
                </a:tc>
                <a:extLst>
                  <a:ext uri="{0D108BD9-81ED-4DB2-BD59-A6C34878D82A}">
                    <a16:rowId xmlns:a16="http://schemas.microsoft.com/office/drawing/2014/main" val="2524439385"/>
                  </a:ext>
                </a:extLst>
              </a:tr>
              <a:tr h="1012276">
                <a:tc>
                  <a:txBody>
                    <a:bodyPr/>
                    <a:lstStyle/>
                    <a:p>
                      <a:r>
                        <a:rPr lang="en-US" sz="1000" u="sng" dirty="0"/>
                        <a:t>VM Oncology</a:t>
                      </a:r>
                    </a:p>
                    <a:p>
                      <a:r>
                        <a:rPr lang="en-US" sz="1000" dirty="0"/>
                        <a:t>Phase I</a:t>
                      </a:r>
                    </a:p>
                    <a:p>
                      <a:r>
                        <a:rPr lang="en-US" sz="1000" dirty="0">
                          <a:hlinkClick r:id="rId5"/>
                        </a:rPr>
                        <a:t>https://clinicaltrials.gov/ct2/show/NCT03556228</a:t>
                      </a:r>
                      <a:endParaRPr lang="en-US" sz="1000" dirty="0"/>
                    </a:p>
                    <a:p>
                      <a:endParaRPr lang="en-US" sz="1000" dirty="0"/>
                    </a:p>
                  </a:txBody>
                  <a:tcPr/>
                </a:tc>
                <a:tc>
                  <a:txBody>
                    <a:bodyPr/>
                    <a:lstStyle/>
                    <a:p>
                      <a:pPr algn="ctr"/>
                      <a:r>
                        <a:rPr lang="en-US" sz="1000" i="1" dirty="0"/>
                        <a:t>NTRK1 </a:t>
                      </a:r>
                      <a:r>
                        <a:rPr lang="en-US" sz="1000" dirty="0"/>
                        <a:t>alteration</a:t>
                      </a:r>
                    </a:p>
                    <a:p>
                      <a:pPr algn="ctr"/>
                      <a:r>
                        <a:rPr lang="en-US" sz="1000" dirty="0"/>
                        <a:t>Any solid tumors or Lymphoma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VMD-928</a:t>
                      </a:r>
                    </a:p>
                    <a:p>
                      <a:pPr algn="ctr"/>
                      <a:endParaRPr lang="en-US" sz="1000" dirty="0"/>
                    </a:p>
                  </a:txBody>
                  <a:tcPr/>
                </a:tc>
                <a:tc>
                  <a:txBody>
                    <a:bodyPr/>
                    <a:lstStyle/>
                    <a:p>
                      <a:r>
                        <a:rPr lang="en-US" sz="1000" dirty="0"/>
                        <a:t>•Positive result on TrkA immunohistochemistry</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Diagnosis of any type of solid tumor or lymphoma that is not responsive to standard therapies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An Open-Label, Multiple-Dose, Dose-Escalation Study to Investigate the Safety, Pharmacokinetics, and Pharmacodynamics of VMD-928 in Subjects With Solid Tumors or Lymphoma</a:t>
                      </a:r>
                      <a:endParaRPr lang="en-US" sz="1000" dirty="0"/>
                    </a:p>
                    <a:p>
                      <a:endParaRPr lang="en-US" sz="1000" dirty="0"/>
                    </a:p>
                  </a:txBody>
                  <a:tcPr/>
                </a:tc>
                <a:extLst>
                  <a:ext uri="{0D108BD9-81ED-4DB2-BD59-A6C34878D82A}">
                    <a16:rowId xmlns:a16="http://schemas.microsoft.com/office/drawing/2014/main" val="268451136"/>
                  </a:ext>
                </a:extLst>
              </a:tr>
              <a:tr h="1456089">
                <a:tc>
                  <a:txBody>
                    <a:bodyPr/>
                    <a:lstStyle/>
                    <a:p>
                      <a:r>
                        <a:rPr lang="en-US" sz="1000" u="sng" dirty="0"/>
                        <a:t>Genmab GEN1042</a:t>
                      </a:r>
                    </a:p>
                    <a:p>
                      <a:r>
                        <a:rPr lang="en-US" sz="1000" dirty="0"/>
                        <a:t>Phase I/II</a:t>
                      </a:r>
                    </a:p>
                    <a:p>
                      <a:r>
                        <a:rPr lang="en-US" sz="1000" dirty="0">
                          <a:hlinkClick r:id="rId6"/>
                        </a:rPr>
                        <a:t>https://clinicaltrials.gov/ct2/show/NCT04083599</a:t>
                      </a:r>
                      <a:endParaRPr lang="en-US" sz="1000" dirty="0"/>
                    </a:p>
                    <a:p>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p>
                  </a:txBody>
                  <a:tcPr/>
                </a:tc>
                <a:tc>
                  <a:txBody>
                    <a:bodyPr/>
                    <a:lstStyle/>
                    <a:p>
                      <a:pPr algn="ctr"/>
                      <a:r>
                        <a:rPr lang="en-US" sz="1000" dirty="0"/>
                        <a:t>GEN1042</a:t>
                      </a:r>
                    </a:p>
                  </a:txBody>
                  <a:tcPr/>
                </a:tc>
                <a:tc>
                  <a:txBody>
                    <a:bodyPr/>
                    <a:lstStyle/>
                    <a:p>
                      <a:r>
                        <a:rPr lang="en-US" sz="1000" u="none" dirty="0"/>
                        <a:t>Key Inclusion Criteria:</a:t>
                      </a:r>
                    </a:p>
                    <a:p>
                      <a:r>
                        <a:rPr lang="en-US" sz="1000" u="sng" dirty="0"/>
                        <a:t>Monotherapy-Dose escalation and Dose expansion</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Non-CNS solid tumors whom there is no available standard therapy</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Confirmed diagnosis of relapsed/refractory NSCLC, or CRC with no available standard therapy</a:t>
                      </a:r>
                    </a:p>
                    <a:p>
                      <a:r>
                        <a:rPr lang="en-US" sz="1000" u="sng" dirty="0"/>
                        <a:t>Combination therapy-Dose Expansion</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Stage III or IV melanoma with no prior systemic anticancer therapy</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Recurrent/Metastatic NSCLC with no prior systemic anticancer therapy, no actionable mutation</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Recurrent/Metastatic HNSCC and tumor demonstrating PD-L1</a:t>
                      </a:r>
                    </a:p>
                    <a:p>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Metastatic pancreatic ducal adenocarcinoma with no previous radiotherapy, surgery, chemotherapy </a:t>
                      </a:r>
                    </a:p>
                  </a:txBody>
                  <a:tcPr/>
                </a:tc>
                <a:tc>
                  <a:txBody>
                    <a:bodyPr/>
                    <a:lstStyle/>
                    <a:p>
                      <a:r>
                        <a:rPr lang="en-US" sz="1000" b="0" i="0" kern="1200" dirty="0">
                          <a:solidFill>
                            <a:schemeClr val="tx1"/>
                          </a:solidFill>
                          <a:effectLst/>
                          <a:latin typeface="+mn-lt"/>
                          <a:ea typeface="+mn-ea"/>
                          <a:cs typeface="+mn-cs"/>
                        </a:rPr>
                        <a:t>A First-in-Human, Open-label, Dose-escalation Trial With Expansion Cohorts to Evaluate Safety and Anti-tumor Activity of GEN1042 in Subjects With Malignant Solid Tumors</a:t>
                      </a:r>
                      <a:endParaRPr lang="en-US" sz="1000" dirty="0"/>
                    </a:p>
                  </a:txBody>
                  <a:tcPr/>
                </a:tc>
                <a:extLst>
                  <a:ext uri="{0D108BD9-81ED-4DB2-BD59-A6C34878D82A}">
                    <a16:rowId xmlns:a16="http://schemas.microsoft.com/office/drawing/2014/main" val="2550315527"/>
                  </a:ext>
                </a:extLst>
              </a:tr>
            </a:tbl>
          </a:graphicData>
        </a:graphic>
      </p:graphicFrame>
    </p:spTree>
    <p:extLst>
      <p:ext uri="{BB962C8B-B14F-4D97-AF65-F5344CB8AC3E}">
        <p14:creationId xmlns:p14="http://schemas.microsoft.com/office/powerpoint/2010/main" val="484165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93A01C-895F-4965-7970-608F96EDA903}"/>
              </a:ext>
            </a:extLst>
          </p:cNvPr>
          <p:cNvSpPr>
            <a:spLocks noChangeArrowheads="1"/>
          </p:cNvSpPr>
          <p:nvPr/>
        </p:nvSpPr>
        <p:spPr bwMode="auto">
          <a:xfrm>
            <a:off x="4271789" y="336242"/>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5" name="Picture 4" descr="CBS Clinic">
            <a:extLst>
              <a:ext uri="{FF2B5EF4-FFF2-40B4-BE49-F238E27FC236}">
                <a16:creationId xmlns:a16="http://schemas.microsoft.com/office/drawing/2014/main" id="{B5FC2D6B-75F7-6F98-5EAE-6F035482E41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68695" y="205273"/>
            <a:ext cx="1766812" cy="388424"/>
          </a:xfrm>
          <a:prstGeom prst="rect">
            <a:avLst/>
          </a:prstGeom>
          <a:noFill/>
        </p:spPr>
      </p:pic>
      <p:graphicFrame>
        <p:nvGraphicFramePr>
          <p:cNvPr id="6" name="Table 5">
            <a:extLst>
              <a:ext uri="{FF2B5EF4-FFF2-40B4-BE49-F238E27FC236}">
                <a16:creationId xmlns:a16="http://schemas.microsoft.com/office/drawing/2014/main" id="{DFEF0D6E-8A88-91BA-338A-877C9CC74C40}"/>
              </a:ext>
            </a:extLst>
          </p:cNvPr>
          <p:cNvGraphicFramePr>
            <a:graphicFrameLocks noGrp="1"/>
          </p:cNvGraphicFramePr>
          <p:nvPr>
            <p:extLst>
              <p:ext uri="{D42A27DB-BD31-4B8C-83A1-F6EECF244321}">
                <p14:modId xmlns:p14="http://schemas.microsoft.com/office/powerpoint/2010/main" val="338037696"/>
              </p:ext>
            </p:extLst>
          </p:nvPr>
        </p:nvGraphicFramePr>
        <p:xfrm>
          <a:off x="364290" y="675850"/>
          <a:ext cx="11463420" cy="2773680"/>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510881">
                  <a:extLst>
                    <a:ext uri="{9D8B030D-6E8A-4147-A177-3AD203B41FA5}">
                      <a16:colId xmlns:a16="http://schemas.microsoft.com/office/drawing/2014/main" val="3121738486"/>
                    </a:ext>
                  </a:extLst>
                </a:gridCol>
                <a:gridCol w="1368677">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117729">
                <a:tc>
                  <a:txBody>
                    <a:bodyPr/>
                    <a:lstStyle/>
                    <a:p>
                      <a:r>
                        <a:rPr lang="en-US" sz="1000" dirty="0"/>
                        <a:t>TEMPUS</a:t>
                      </a: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989149">
                <a:tc>
                  <a:txBody>
                    <a:bodyPr/>
                    <a:lstStyle/>
                    <a:p>
                      <a:r>
                        <a:rPr lang="en-US" sz="1000" b="0" u="sng" strike="noStrike" kern="1200" baseline="0" dirty="0">
                          <a:solidFill>
                            <a:schemeClr val="tx1"/>
                          </a:solidFill>
                        </a:rPr>
                        <a:t>Fore Biotherapeutics</a:t>
                      </a:r>
                    </a:p>
                    <a:p>
                      <a:r>
                        <a:rPr lang="en-US" sz="1000" b="0" u="sng" strike="noStrike" kern="1200" baseline="0" dirty="0">
                          <a:solidFill>
                            <a:schemeClr val="tx1"/>
                          </a:solidFill>
                        </a:rPr>
                        <a:t>(F8294-201b)</a:t>
                      </a:r>
                      <a:endParaRPr lang="en-US" sz="1000" u="sng" dirty="0"/>
                    </a:p>
                    <a:p>
                      <a:r>
                        <a:rPr lang="en-US" sz="1000" dirty="0"/>
                        <a:t>Phase II</a:t>
                      </a:r>
                    </a:p>
                    <a:p>
                      <a:r>
                        <a:rPr lang="en-US" sz="1000" dirty="0">
                          <a:hlinkClick r:id="rId3"/>
                        </a:rPr>
                        <a:t>https://clinicaltrials.gov/ct2/show/NCT05503797</a:t>
                      </a:r>
                      <a:endParaRPr lang="en-US" sz="1000" dirty="0"/>
                    </a:p>
                    <a:p>
                      <a:endParaRPr lang="en-US" sz="1000" dirty="0"/>
                    </a:p>
                  </a:txBody>
                  <a:tcPr/>
                </a:tc>
                <a:tc>
                  <a:txBody>
                    <a:bodyPr/>
                    <a:lstStyle/>
                    <a:p>
                      <a:pPr algn="ctr"/>
                      <a:r>
                        <a:rPr lang="en-US" sz="1000" b="0" i="1" u="none" strike="noStrike" kern="1200" baseline="0" dirty="0">
                          <a:solidFill>
                            <a:schemeClr val="tx1"/>
                          </a:solidFill>
                        </a:rPr>
                        <a:t>BRAFV600E </a:t>
                      </a:r>
                    </a:p>
                    <a:p>
                      <a:pPr algn="ctr"/>
                      <a:r>
                        <a:rPr lang="en-US" sz="1000" b="0" i="1" u="none" strike="noStrike" kern="1200" baseline="0" dirty="0">
                          <a:solidFill>
                            <a:schemeClr val="tx1"/>
                          </a:solidFill>
                        </a:rPr>
                        <a:t>alteration</a:t>
                      </a:r>
                    </a:p>
                    <a:p>
                      <a:pPr algn="ctr"/>
                      <a:r>
                        <a:rPr lang="en-US" sz="1000" b="0" u="none" strike="noStrike" kern="1200" baseline="0" dirty="0">
                          <a:solidFill>
                            <a:schemeClr val="tx1"/>
                          </a:solidFill>
                        </a:rPr>
                        <a:t>Primary CNS tumors, 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u="none" strike="noStrike" kern="1200" baseline="0" dirty="0">
                          <a:solidFill>
                            <a:schemeClr val="tx1"/>
                          </a:solidFill>
                        </a:rPr>
                        <a:t>FORE8394</a:t>
                      </a:r>
                      <a:endParaRPr lang="en-US" sz="1000" dirty="0">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 </a:t>
                      </a:r>
                      <a:r>
                        <a:rPr lang="en-US" sz="1000" b="0" i="0" u="sng" kern="1200" dirty="0">
                          <a:solidFill>
                            <a:schemeClr val="tx1"/>
                          </a:solidFill>
                          <a:effectLst/>
                          <a:latin typeface="+mn-lt"/>
                          <a:ea typeface="+mn-ea"/>
                          <a:cs typeface="+mn-cs"/>
                        </a:rPr>
                        <a:t>Group A: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Patients with unresectable, locally advanced or metastatic solid tumors or primary CNS tumors harboring BRAF fusions.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Received at least available standard therapy, and intolerant to available therapies, or not appropriate with standard therapy.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No prior treatment with RAF/BRAF inhibitors for advanced unresectable or metastatic disease (such as </a:t>
                      </a:r>
                      <a:r>
                        <a:rPr lang="en-US" sz="1000" b="0" i="0" kern="1200" dirty="0" err="1">
                          <a:solidFill>
                            <a:schemeClr val="tx1"/>
                          </a:solidFill>
                          <a:effectLst/>
                          <a:latin typeface="+mn-lt"/>
                          <a:ea typeface="+mn-ea"/>
                          <a:cs typeface="+mn-cs"/>
                        </a:rPr>
                        <a:t>tovorafenib</a:t>
                      </a:r>
                      <a:r>
                        <a:rPr lang="en-US" sz="1000" b="0" i="0" kern="1200" dirty="0">
                          <a:solidFill>
                            <a:schemeClr val="tx1"/>
                          </a:solidFill>
                          <a:effectLst/>
                          <a:latin typeface="+mn-lt"/>
                          <a:ea typeface="+mn-ea"/>
                          <a:cs typeface="+mn-cs"/>
                        </a:rPr>
                        <a:t> ) and MEK inhibitor</a:t>
                      </a:r>
                    </a:p>
                    <a:p>
                      <a:r>
                        <a:rPr lang="en-US" sz="1000" b="0" i="0" u="sng" kern="1200" dirty="0">
                          <a:solidFill>
                            <a:schemeClr val="tx1"/>
                          </a:solidFill>
                          <a:effectLst/>
                          <a:latin typeface="Calibri" panose="020F0502020204030204" pitchFamily="34" charset="0"/>
                          <a:ea typeface="+mn-ea"/>
                          <a:cs typeface="Calibri" panose="020F0502020204030204" pitchFamily="34" charset="0"/>
                        </a:rPr>
                        <a:t>• </a:t>
                      </a:r>
                      <a:r>
                        <a:rPr lang="en-US" sz="1000" b="0" i="0" u="sng" kern="1200" dirty="0">
                          <a:solidFill>
                            <a:schemeClr val="tx1"/>
                          </a:solidFill>
                          <a:effectLst/>
                          <a:latin typeface="+mn-lt"/>
                          <a:ea typeface="+mn-ea"/>
                          <a:cs typeface="+mn-cs"/>
                        </a:rPr>
                        <a:t>Group B</a:t>
                      </a:r>
                      <a:r>
                        <a:rPr lang="en-US" sz="1000" b="0" i="0" kern="1200" dirty="0">
                          <a:solidFill>
                            <a:schemeClr val="tx1"/>
                          </a:solidFill>
                          <a:effectLst/>
                          <a:latin typeface="+mn-lt"/>
                          <a:ea typeface="+mn-ea"/>
                          <a:cs typeface="+mn-cs"/>
                        </a:rPr>
                        <a:t>: </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Participants with recurrent primary CNS tumors harboring BRAF V600E mutations. </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Have received at least one line of prior therapy including radiation.</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No prior treatment with BRAF, ERK, and/or MEK inhibitor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Patients with no known or suspected neurofibromatosis-1 (NF-1) and/or Ras related gene alterations.</a:t>
                      </a:r>
                    </a:p>
                    <a:p>
                      <a:endParaRPr lang="en-US" sz="1000" dirty="0"/>
                    </a:p>
                  </a:txBody>
                  <a:tcPr/>
                </a:tc>
                <a:tc>
                  <a:txBody>
                    <a:bodyPr/>
                    <a:lstStyle/>
                    <a:p>
                      <a:r>
                        <a:rPr lang="en-US" sz="1000" b="0" u="none" strike="noStrike" kern="1200" baseline="0" dirty="0">
                          <a:solidFill>
                            <a:schemeClr val="tx1"/>
                          </a:solidFill>
                        </a:rPr>
                        <a:t>A Phase 2 Master Protocol to assess the efficacy</a:t>
                      </a:r>
                    </a:p>
                    <a:p>
                      <a:r>
                        <a:rPr lang="en-US" sz="1000" b="0" u="none" strike="noStrike" kern="1200" baseline="0" dirty="0">
                          <a:solidFill>
                            <a:schemeClr val="tx1"/>
                          </a:solidFill>
                        </a:rPr>
                        <a:t>and safety of FORE8394, an inhibitor of BRAF</a:t>
                      </a:r>
                    </a:p>
                    <a:p>
                      <a:r>
                        <a:rPr lang="en-US" sz="1000" b="0" u="none" strike="noStrike" kern="1200" baseline="0" dirty="0">
                          <a:solidFill>
                            <a:schemeClr val="tx1"/>
                          </a:solidFill>
                        </a:rPr>
                        <a:t>class 1 and class 2 alterations, in participants</a:t>
                      </a:r>
                    </a:p>
                    <a:p>
                      <a:r>
                        <a:rPr lang="en-US" sz="1000" b="0" u="none" strike="noStrike" kern="1200" baseline="0" dirty="0">
                          <a:solidFill>
                            <a:schemeClr val="tx1"/>
                          </a:solidFill>
                        </a:rPr>
                        <a:t>with cancer harboring BRAF alterations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2304637023"/>
                  </a:ext>
                </a:extLst>
              </a:tr>
            </a:tbl>
          </a:graphicData>
        </a:graphic>
      </p:graphicFrame>
    </p:spTree>
    <p:extLst>
      <p:ext uri="{BB962C8B-B14F-4D97-AF65-F5344CB8AC3E}">
        <p14:creationId xmlns:p14="http://schemas.microsoft.com/office/powerpoint/2010/main" val="4208242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0AADA2-F380-E697-F4EC-8400625A8E87}"/>
              </a:ext>
            </a:extLst>
          </p:cNvPr>
          <p:cNvSpPr>
            <a:spLocks noChangeArrowheads="1"/>
          </p:cNvSpPr>
          <p:nvPr/>
        </p:nvSpPr>
        <p:spPr bwMode="auto">
          <a:xfrm>
            <a:off x="4271789" y="336242"/>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29738842-6EC9-0380-9EE0-14D7F084D57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68695" y="205273"/>
            <a:ext cx="1766812" cy="388424"/>
          </a:xfrm>
          <a:prstGeom prst="rect">
            <a:avLst/>
          </a:prstGeom>
          <a:noFill/>
        </p:spPr>
      </p:pic>
      <p:graphicFrame>
        <p:nvGraphicFramePr>
          <p:cNvPr id="5" name="Table 4">
            <a:extLst>
              <a:ext uri="{FF2B5EF4-FFF2-40B4-BE49-F238E27FC236}">
                <a16:creationId xmlns:a16="http://schemas.microsoft.com/office/drawing/2014/main" id="{7EF6200F-208D-5EC5-B3D4-355F33C6335A}"/>
              </a:ext>
            </a:extLst>
          </p:cNvPr>
          <p:cNvGraphicFramePr>
            <a:graphicFrameLocks noGrp="1"/>
          </p:cNvGraphicFramePr>
          <p:nvPr>
            <p:extLst>
              <p:ext uri="{D42A27DB-BD31-4B8C-83A1-F6EECF244321}">
                <p14:modId xmlns:p14="http://schemas.microsoft.com/office/powerpoint/2010/main" val="4137049884"/>
              </p:ext>
            </p:extLst>
          </p:nvPr>
        </p:nvGraphicFramePr>
        <p:xfrm>
          <a:off x="364288" y="776666"/>
          <a:ext cx="11463420" cy="5004392"/>
        </p:xfrm>
        <a:graphic>
          <a:graphicData uri="http://schemas.openxmlformats.org/drawingml/2006/table">
            <a:tbl>
              <a:tblPr firstRow="1" bandRow="1">
                <a:tableStyleId>{912C8C85-51F0-491E-9774-3900AFEF0FD7}</a:tableStyleId>
              </a:tblPr>
              <a:tblGrid>
                <a:gridCol w="1605147">
                  <a:extLst>
                    <a:ext uri="{9D8B030D-6E8A-4147-A177-3AD203B41FA5}">
                      <a16:colId xmlns:a16="http://schemas.microsoft.com/office/drawing/2014/main" val="1774324569"/>
                    </a:ext>
                  </a:extLst>
                </a:gridCol>
                <a:gridCol w="1436238">
                  <a:extLst>
                    <a:ext uri="{9D8B030D-6E8A-4147-A177-3AD203B41FA5}">
                      <a16:colId xmlns:a16="http://schemas.microsoft.com/office/drawing/2014/main" val="3121738486"/>
                    </a:ext>
                  </a:extLst>
                </a:gridCol>
                <a:gridCol w="1443320">
                  <a:extLst>
                    <a:ext uri="{9D8B030D-6E8A-4147-A177-3AD203B41FA5}">
                      <a16:colId xmlns:a16="http://schemas.microsoft.com/office/drawing/2014/main" val="1502745024"/>
                    </a:ext>
                  </a:extLst>
                </a:gridCol>
                <a:gridCol w="3867930">
                  <a:extLst>
                    <a:ext uri="{9D8B030D-6E8A-4147-A177-3AD203B41FA5}">
                      <a16:colId xmlns:a16="http://schemas.microsoft.com/office/drawing/2014/main" val="1106225480"/>
                    </a:ext>
                  </a:extLst>
                </a:gridCol>
                <a:gridCol w="3110785">
                  <a:extLst>
                    <a:ext uri="{9D8B030D-6E8A-4147-A177-3AD203B41FA5}">
                      <a16:colId xmlns:a16="http://schemas.microsoft.com/office/drawing/2014/main" val="509151393"/>
                    </a:ext>
                  </a:extLst>
                </a:gridCol>
              </a:tblGrid>
              <a:tr h="249512">
                <a:tc>
                  <a:txBody>
                    <a:bodyPr/>
                    <a:lstStyle/>
                    <a:p>
                      <a:r>
                        <a:rPr lang="en-US" sz="1000" dirty="0"/>
                        <a:t>TEMPUS/CARIS</a:t>
                      </a: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1029239">
                <a:tc>
                  <a:txBody>
                    <a:bodyPr/>
                    <a:lstStyle/>
                    <a:p>
                      <a:r>
                        <a:rPr lang="en-US" sz="1000" u="sng" dirty="0"/>
                        <a:t>Mirati KRYSTAL-1</a:t>
                      </a:r>
                    </a:p>
                    <a:p>
                      <a:r>
                        <a:rPr lang="en-US" sz="1000" dirty="0"/>
                        <a:t>Phase II</a:t>
                      </a:r>
                    </a:p>
                    <a:p>
                      <a:r>
                        <a:rPr lang="en-US" sz="1000" dirty="0">
                          <a:hlinkClick r:id="rId3"/>
                        </a:rPr>
                        <a:t>https://clinicaltrials.gov/ct2/show/NCT03785249</a:t>
                      </a:r>
                      <a:endParaRPr lang="en-US" sz="1000" dirty="0"/>
                    </a:p>
                  </a:txBody>
                  <a:tcPr/>
                </a:tc>
                <a:tc>
                  <a:txBody>
                    <a:bodyPr/>
                    <a:lstStyle/>
                    <a:p>
                      <a:pPr algn="ctr"/>
                      <a:r>
                        <a:rPr lang="en-US" sz="1000" i="1" dirty="0"/>
                        <a:t>KRAS G12C</a:t>
                      </a:r>
                    </a:p>
                    <a:p>
                      <a:pPr algn="ctr"/>
                      <a:r>
                        <a:rPr lang="en-US" sz="1000" i="0" dirty="0"/>
                        <a:t>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Metastatic</a:t>
                      </a:r>
                      <a:br>
                        <a:rPr lang="en-US" sz="1000" dirty="0"/>
                      </a:br>
                      <a:r>
                        <a:rPr lang="en-US" sz="1000" dirty="0"/>
                        <a:t>Subsequent line, first line for NSCLC Cohort 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MRTX849 (</a:t>
                      </a:r>
                      <a:r>
                        <a:rPr lang="en-US" sz="1000" dirty="0" err="1"/>
                        <a:t>Adagrasib</a:t>
                      </a:r>
                      <a:r>
                        <a:rPr lang="en-US" sz="1000"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{Cohort A, B, E, F}</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MRTX849 (</a:t>
                      </a:r>
                      <a:r>
                        <a:rPr lang="en-US" sz="1000" dirty="0" err="1"/>
                        <a:t>Adagrasib</a:t>
                      </a:r>
                      <a:r>
                        <a:rPr lang="en-US" sz="1000"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Cetuximab</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{Cohort 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dirty="0"/>
                        <a:t>•Metastatic solid tumor  with KRAS G12C mutation</a:t>
                      </a:r>
                    </a:p>
                    <a:p>
                      <a:r>
                        <a:rPr lang="en-US" sz="1000" b="0" i="0" u="none" strike="noStrike" kern="1200" baseline="0" dirty="0">
                          <a:solidFill>
                            <a:schemeClr val="tx1"/>
                          </a:solidFill>
                          <a:latin typeface="+mn-lt"/>
                          <a:ea typeface="+mn-ea"/>
                          <a:cs typeface="+mn-cs"/>
                        </a:rPr>
                        <a:t>a. Cohorts A, B, and E squamous or non-squamous NSCLC</a:t>
                      </a:r>
                    </a:p>
                    <a:p>
                      <a:r>
                        <a:rPr lang="en-US" sz="1000" b="0" i="0" u="none" strike="noStrike" kern="1200" baseline="0" dirty="0">
                          <a:solidFill>
                            <a:schemeClr val="tx1"/>
                          </a:solidFill>
                          <a:latin typeface="+mn-lt"/>
                          <a:ea typeface="+mn-ea"/>
                          <a:cs typeface="+mn-cs"/>
                        </a:rPr>
                        <a:t>b. Cohorts C, F, and G, adenocarcinoma of the colon or rectum</a:t>
                      </a:r>
                      <a:endParaRPr lang="en-US" sz="1000" dirty="0"/>
                    </a:p>
                    <a:p>
                      <a:r>
                        <a:rPr lang="en-US" sz="1000" dirty="0"/>
                        <a:t>•Standard treatment is not available or patient declines; first-line treatment for NSCLC for certain cohorts</a:t>
                      </a:r>
                      <a:br>
                        <a:rPr lang="en-US" sz="1000" dirty="0"/>
                      </a:br>
                      <a:r>
                        <a:rPr lang="en-US" sz="1000" dirty="0"/>
                        <a:t>•KRAS G12C mutation – All cohorts. STK11 mutation for Cohort E only. Prior treatment varies per cohort</a:t>
                      </a:r>
                    </a:p>
                    <a:p>
                      <a:r>
                        <a:rPr lang="en-US" sz="1000" u="sng" dirty="0"/>
                        <a:t>NSCLC-Cohort A and B</a:t>
                      </a:r>
                      <a:r>
                        <a:rPr lang="en-US" sz="1000" dirty="0"/>
                        <a:t>: patients must have previously received at least a platinum-containing chemotherapy and checkpoint inhibitor therapy.</a:t>
                      </a:r>
                    </a:p>
                    <a:p>
                      <a:r>
                        <a:rPr lang="en-US" sz="1000" u="sng" dirty="0"/>
                        <a:t>NSCLC- Cohort E: </a:t>
                      </a:r>
                      <a:r>
                        <a:rPr lang="en-US" sz="1000" dirty="0"/>
                        <a:t>patient must be in the first-line treatment setting.</a:t>
                      </a:r>
                    </a:p>
                    <a:p>
                      <a:r>
                        <a:rPr lang="en-US" sz="1000" u="sng" dirty="0"/>
                        <a:t>CRC-Cohort F: </a:t>
                      </a:r>
                      <a:r>
                        <a:rPr lang="en-US" sz="1000" dirty="0"/>
                        <a:t>patient must have previously received standard treatment for metastatic disease, and must have at least a </a:t>
                      </a:r>
                      <a:r>
                        <a:rPr lang="en-US" sz="1000" dirty="0" err="1"/>
                        <a:t>fluropyrimidine</a:t>
                      </a:r>
                      <a:r>
                        <a:rPr lang="en-US" sz="1000" dirty="0"/>
                        <a:t>, irinotecan, oxaliplatin, and VEGF inhibitor (bevacizumab, ramucirumab, </a:t>
                      </a:r>
                      <a:r>
                        <a:rPr lang="en-US" sz="1000" dirty="0" err="1"/>
                        <a:t>ziv</a:t>
                      </a:r>
                      <a:r>
                        <a:rPr lang="en-US" sz="1000" dirty="0"/>
                        <a:t>-aflibercept )</a:t>
                      </a:r>
                    </a:p>
                    <a:p>
                      <a:r>
                        <a:rPr lang="en-US" sz="1000" u="sng" dirty="0"/>
                        <a:t>CRC in combination with cetuximab- Cohort G</a:t>
                      </a:r>
                      <a:r>
                        <a:rPr lang="en-US" sz="1000" dirty="0"/>
                        <a:t>: patient must have previously received with </a:t>
                      </a:r>
                      <a:r>
                        <a:rPr lang="en-US" sz="1000" dirty="0" err="1"/>
                        <a:t>fluropyrimidine</a:t>
                      </a:r>
                      <a:r>
                        <a:rPr lang="en-US" sz="1000" dirty="0"/>
                        <a:t>, irinotecan, oxaliplatin, and a VEGF inhibitor.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 Phase 1/2 Multiple Expansion Cohort Trial of MRTX849 in Patients With Advanced Solid Tumors With KRAS G12C Mutation KRYSTAL-1</a:t>
                      </a:r>
                    </a:p>
                  </a:txBody>
                  <a:tcPr/>
                </a:tc>
                <a:extLst>
                  <a:ext uri="{0D108BD9-81ED-4DB2-BD59-A6C34878D82A}">
                    <a16:rowId xmlns:a16="http://schemas.microsoft.com/office/drawing/2014/main" val="535061637"/>
                  </a:ext>
                </a:extLst>
              </a:tr>
              <a:tr h="1029239">
                <a:tc>
                  <a:txBody>
                    <a:bodyPr/>
                    <a:lstStyle/>
                    <a:p>
                      <a:r>
                        <a:rPr lang="en-US" sz="1000" u="sng" dirty="0"/>
                        <a:t>Boehringer Ingelheim</a:t>
                      </a:r>
                    </a:p>
                    <a:p>
                      <a:r>
                        <a:rPr lang="en-US" sz="1000" u="sng" dirty="0"/>
                        <a:t>(Brightline-2)</a:t>
                      </a:r>
                    </a:p>
                    <a:p>
                      <a:r>
                        <a:rPr lang="en-US" sz="1000" dirty="0"/>
                        <a:t>Phase II</a:t>
                      </a:r>
                    </a:p>
                    <a:p>
                      <a:r>
                        <a:rPr lang="en-US" sz="1000" dirty="0">
                          <a:hlinkClick r:id="rId4"/>
                        </a:rPr>
                        <a:t>https://clinicaltrials.gov/ct2/show/NCT05512377</a:t>
                      </a:r>
                      <a:endParaRPr lang="en-US" sz="1000" dirty="0"/>
                    </a:p>
                    <a:p>
                      <a:endParaRPr lang="en-US" sz="1000" dirty="0"/>
                    </a:p>
                  </a:txBody>
                  <a:tcPr/>
                </a:tc>
                <a:tc>
                  <a:txBody>
                    <a:bodyPr/>
                    <a:lstStyle/>
                    <a:p>
                      <a:pPr algn="ctr"/>
                      <a:r>
                        <a:rPr lang="en-US" sz="1000" i="1" dirty="0"/>
                        <a:t>MDM2</a:t>
                      </a:r>
                    </a:p>
                    <a:p>
                      <a:pPr algn="ctr"/>
                      <a:r>
                        <a:rPr lang="en-US" sz="1000" i="0" dirty="0"/>
                        <a:t>Biliary Tract Cancer, Pancreas  Tumors and 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t>Advanced/Metastatic</a:t>
                      </a:r>
                      <a:br>
                        <a:rPr lang="en-US" sz="1000" dirty="0"/>
                      </a:br>
                      <a:r>
                        <a:rPr lang="en-US" sz="1000" dirty="0"/>
                        <a:t>(No standard/acceptable treatment)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BI 907828</a:t>
                      </a:r>
                      <a:endParaRPr lang="en-US" sz="1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Diagnosis of a solid tumor which meets the criteria for:</a:t>
                      </a:r>
                    </a:p>
                    <a:p>
                      <a:r>
                        <a:rPr lang="en-US" sz="1000" b="0" i="0" u="sng" kern="1200" dirty="0">
                          <a:solidFill>
                            <a:schemeClr val="tx1"/>
                          </a:solidFill>
                          <a:effectLst/>
                          <a:latin typeface="+mn-lt"/>
                          <a:ea typeface="+mn-ea"/>
                          <a:cs typeface="+mn-cs"/>
                        </a:rPr>
                        <a:t>Cohort 1</a:t>
                      </a:r>
                      <a:r>
                        <a:rPr lang="en-US" sz="1000" b="0" i="0" kern="1200" dirty="0">
                          <a:solidFill>
                            <a:schemeClr val="tx1"/>
                          </a:solidFill>
                          <a:effectLst/>
                          <a:latin typeface="+mn-lt"/>
                          <a:ea typeface="+mn-ea"/>
                          <a:cs typeface="+mn-cs"/>
                        </a:rPr>
                        <a:t>: Locally advanced or metastatic biliary tract adenocarcinoma (intra- and extrahepatic cholangiocarcinoma, gallbladder cancer, and ampullary cancer)</a:t>
                      </a:r>
                      <a:endParaRPr lang="en-US" sz="1000" dirty="0"/>
                    </a:p>
                    <a:p>
                      <a:r>
                        <a:rPr lang="en-US" sz="1000" u="sng" dirty="0"/>
                        <a:t>Cohort 2</a:t>
                      </a:r>
                      <a:r>
                        <a:rPr lang="en-US" sz="1000" dirty="0"/>
                        <a:t>: Locally advanced or metastatic </a:t>
                      </a:r>
                      <a:r>
                        <a:rPr lang="en-US" sz="1000" b="0" i="0" kern="1200" dirty="0">
                          <a:solidFill>
                            <a:schemeClr val="tx1"/>
                          </a:solidFill>
                          <a:effectLst/>
                          <a:latin typeface="+mn-lt"/>
                          <a:ea typeface="+mn-ea"/>
                          <a:cs typeface="+mn-cs"/>
                        </a:rPr>
                        <a:t>pancreatic ductal adenocarcinoma</a:t>
                      </a:r>
                    </a:p>
                    <a:p>
                      <a:r>
                        <a:rPr lang="en-US" sz="1000" b="0" i="0" u="sng" kern="1200" dirty="0">
                          <a:solidFill>
                            <a:schemeClr val="tx1"/>
                          </a:solidFill>
                          <a:effectLst/>
                          <a:latin typeface="+mn-lt"/>
                          <a:ea typeface="+mn-ea"/>
                          <a:cs typeface="+mn-cs"/>
                        </a:rPr>
                        <a:t>Cohort 3: </a:t>
                      </a:r>
                      <a:r>
                        <a:rPr lang="en-US" sz="1000" b="0" i="0" kern="1200" dirty="0">
                          <a:solidFill>
                            <a:schemeClr val="tx1"/>
                          </a:solidFill>
                          <a:effectLst/>
                          <a:latin typeface="+mn-lt"/>
                          <a:ea typeface="+mn-ea"/>
                          <a:cs typeface="+mn-cs"/>
                        </a:rPr>
                        <a:t>Locally advanced or metastatic lung adenocarcinoma</a:t>
                      </a:r>
                    </a:p>
                    <a:p>
                      <a:r>
                        <a:rPr lang="en-US" sz="1000" b="0" i="0" u="sng" kern="1200" dirty="0">
                          <a:solidFill>
                            <a:schemeClr val="tx1"/>
                          </a:solidFill>
                          <a:effectLst/>
                          <a:latin typeface="+mn-lt"/>
                          <a:ea typeface="+mn-ea"/>
                          <a:cs typeface="+mn-cs"/>
                        </a:rPr>
                        <a:t>Cohort 4</a:t>
                      </a:r>
                      <a:r>
                        <a:rPr lang="en-US" sz="1000" b="0" i="0" kern="1200" dirty="0">
                          <a:solidFill>
                            <a:schemeClr val="tx1"/>
                          </a:solidFill>
                          <a:effectLst/>
                          <a:latin typeface="+mn-lt"/>
                          <a:ea typeface="+mn-ea"/>
                          <a:cs typeface="+mn-cs"/>
                        </a:rPr>
                        <a:t>: Locally advanced or metastatic urothelial bladder cancer</a:t>
                      </a:r>
                    </a:p>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must have unresectable disease and have received all appropriate standard therapies known to confer clinical benefit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previous administration of BI 907828 or any other MDM2-p53 or mouse double minute 4 (MDMX, MDM4)-p53 antagonist.</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Brightline-2: A Phase </a:t>
                      </a:r>
                      <a:r>
                        <a:rPr lang="en-US" sz="1000" b="0" i="0" kern="1200" dirty="0" err="1">
                          <a:solidFill>
                            <a:schemeClr val="tx1"/>
                          </a:solidFill>
                          <a:effectLst/>
                          <a:latin typeface="+mn-lt"/>
                          <a:ea typeface="+mn-ea"/>
                          <a:cs typeface="+mn-cs"/>
                        </a:rPr>
                        <a:t>IIa</a:t>
                      </a:r>
                      <a:r>
                        <a:rPr lang="en-US" sz="1000" b="0" i="0" kern="1200" dirty="0">
                          <a:solidFill>
                            <a:schemeClr val="tx1"/>
                          </a:solidFill>
                          <a:effectLst/>
                          <a:latin typeface="+mn-lt"/>
                          <a:ea typeface="+mn-ea"/>
                          <a:cs typeface="+mn-cs"/>
                        </a:rPr>
                        <a:t>/IIb, Open-label, Single-arm, Multi-center Trial of BI 907828 for Treatment of Patients With Locally Advanced / Metastatic, MDM2 Amplified, TP53 Wild-type Biliary Tract Adenocarcinoma, Pancreatic Ductal Adenocarcinoma, or Other Selected Solid Tumors</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2883881161"/>
                  </a:ext>
                </a:extLst>
              </a:tr>
            </a:tbl>
          </a:graphicData>
        </a:graphic>
      </p:graphicFrame>
    </p:spTree>
    <p:extLst>
      <p:ext uri="{BB962C8B-B14F-4D97-AF65-F5344CB8AC3E}">
        <p14:creationId xmlns:p14="http://schemas.microsoft.com/office/powerpoint/2010/main" val="4194360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DB2FBA9-F8CC-51AB-E718-4258A5236BCC}"/>
              </a:ext>
            </a:extLst>
          </p:cNvPr>
          <p:cNvGraphicFramePr>
            <a:graphicFrameLocks noGrp="1"/>
          </p:cNvGraphicFramePr>
          <p:nvPr>
            <p:extLst>
              <p:ext uri="{D42A27DB-BD31-4B8C-83A1-F6EECF244321}">
                <p14:modId xmlns:p14="http://schemas.microsoft.com/office/powerpoint/2010/main" val="849512784"/>
              </p:ext>
            </p:extLst>
          </p:nvPr>
        </p:nvGraphicFramePr>
        <p:xfrm>
          <a:off x="368030" y="759476"/>
          <a:ext cx="11463420" cy="5852160"/>
        </p:xfrm>
        <a:graphic>
          <a:graphicData uri="http://schemas.openxmlformats.org/drawingml/2006/table">
            <a:tbl>
              <a:tblPr firstRow="1" bandRow="1">
                <a:tableStyleId>{72833802-FEF1-4C79-8D5D-14CF1EAF98D9}</a:tableStyleId>
              </a:tblPr>
              <a:tblGrid>
                <a:gridCol w="1605147">
                  <a:extLst>
                    <a:ext uri="{9D8B030D-6E8A-4147-A177-3AD203B41FA5}">
                      <a16:colId xmlns:a16="http://schemas.microsoft.com/office/drawing/2014/main" val="1774324569"/>
                    </a:ext>
                  </a:extLst>
                </a:gridCol>
                <a:gridCol w="1591117">
                  <a:extLst>
                    <a:ext uri="{9D8B030D-6E8A-4147-A177-3AD203B41FA5}">
                      <a16:colId xmlns:a16="http://schemas.microsoft.com/office/drawing/2014/main" val="3121738486"/>
                    </a:ext>
                  </a:extLst>
                </a:gridCol>
                <a:gridCol w="1651518">
                  <a:extLst>
                    <a:ext uri="{9D8B030D-6E8A-4147-A177-3AD203B41FA5}">
                      <a16:colId xmlns:a16="http://schemas.microsoft.com/office/drawing/2014/main" val="1502745024"/>
                    </a:ext>
                  </a:extLst>
                </a:gridCol>
                <a:gridCol w="3769568">
                  <a:extLst>
                    <a:ext uri="{9D8B030D-6E8A-4147-A177-3AD203B41FA5}">
                      <a16:colId xmlns:a16="http://schemas.microsoft.com/office/drawing/2014/main" val="1106225480"/>
                    </a:ext>
                  </a:extLst>
                </a:gridCol>
                <a:gridCol w="2846070">
                  <a:extLst>
                    <a:ext uri="{9D8B030D-6E8A-4147-A177-3AD203B41FA5}">
                      <a16:colId xmlns:a16="http://schemas.microsoft.com/office/drawing/2014/main" val="509151393"/>
                    </a:ext>
                  </a:extLst>
                </a:gridCol>
              </a:tblGrid>
              <a:tr h="122881">
                <a:tc>
                  <a:txBody>
                    <a:bodyPr/>
                    <a:lstStyle/>
                    <a:p>
                      <a:r>
                        <a:rPr lang="en-US" sz="1000" dirty="0"/>
                        <a:t>CARIS </a:t>
                      </a:r>
                    </a:p>
                  </a:txBody>
                  <a:tcPr>
                    <a:solidFill>
                      <a:schemeClr val="accent4">
                        <a:lumMod val="75000"/>
                      </a:schemeClr>
                    </a:solidFill>
                  </a:tcPr>
                </a:tc>
                <a:tc>
                  <a:txBody>
                    <a:bodyPr/>
                    <a:lstStyle/>
                    <a:p>
                      <a:endParaRPr lang="en-US" sz="1000" b="1" kern="1200" dirty="0">
                        <a:solidFill>
                          <a:schemeClr val="bg1"/>
                        </a:solidFill>
                        <a:latin typeface="+mn-lt"/>
                        <a:ea typeface="+mn-ea"/>
                        <a:cs typeface="+mn-cs"/>
                      </a:endParaRP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284839">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439710">
                <a:tc>
                  <a:txBody>
                    <a:bodyPr/>
                    <a:lstStyle/>
                    <a:p>
                      <a:r>
                        <a:rPr lang="en-US" sz="1000" u="sng" dirty="0"/>
                        <a:t>Boehringer Ingelheim</a:t>
                      </a:r>
                    </a:p>
                    <a:p>
                      <a:r>
                        <a:rPr lang="en-US" sz="1000" u="sng" dirty="0"/>
                        <a:t>1479-0001</a:t>
                      </a:r>
                    </a:p>
                    <a:p>
                      <a:r>
                        <a:rPr lang="en-US" sz="1000" dirty="0"/>
                        <a:t>Phase II</a:t>
                      </a:r>
                    </a:p>
                    <a:p>
                      <a:r>
                        <a:rPr lang="en-US" sz="1000" dirty="0">
                          <a:hlinkClick r:id="rId2"/>
                        </a:rPr>
                        <a:t>https://clinicaltrials.gov/ct2/show/NCT04886804</a:t>
                      </a:r>
                      <a:endParaRPr lang="en-US" sz="1000" dirty="0"/>
                    </a:p>
                    <a:p>
                      <a:endParaRPr lang="en-US" sz="1000" dirty="0"/>
                    </a:p>
                  </a:txBody>
                  <a:tcPr/>
                </a:tc>
                <a:tc>
                  <a:txBody>
                    <a:bodyPr/>
                    <a:lstStyle/>
                    <a:p>
                      <a:pPr algn="ctr"/>
                      <a:r>
                        <a:rPr lang="en-US" sz="1000" dirty="0"/>
                        <a:t>HER2 TKD</a:t>
                      </a:r>
                    </a:p>
                    <a:p>
                      <a:pPr algn="ctr"/>
                      <a:r>
                        <a:rPr lang="en-US" sz="1000" dirty="0"/>
                        <a:t>Solid tumors</a:t>
                      </a:r>
                    </a:p>
                    <a:p>
                      <a:pPr algn="ctr"/>
                      <a:r>
                        <a:rPr lang="en-US" sz="1000" dirty="0"/>
                        <a:t>Advanced/Metastatic</a:t>
                      </a:r>
                    </a:p>
                    <a:p>
                      <a:pPr algn="ctr"/>
                      <a:endParaRPr lang="en-US" sz="1000" dirty="0"/>
                    </a:p>
                  </a:txBody>
                  <a:tcPr/>
                </a:tc>
                <a:tc>
                  <a:txBody>
                    <a:bodyPr/>
                    <a:lstStyle/>
                    <a:p>
                      <a:pPr algn="ctr"/>
                      <a:r>
                        <a:rPr lang="en-US" sz="1000" dirty="0"/>
                        <a:t>BI 1810631</a:t>
                      </a:r>
                    </a:p>
                  </a:txBody>
                  <a:tcPr/>
                </a:tc>
                <a:tc>
                  <a:txBody>
                    <a:bodyPr/>
                    <a:lstStyle/>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Histologically or cytologically confirmed diagnosis of an advanced, unresectable and/or metastatic non-hematologic malignancy with HER2 aberrations</a:t>
                      </a:r>
                    </a:p>
                    <a:p>
                      <a:r>
                        <a:rPr lang="en-US" sz="1000" b="0" i="0" u="sng" kern="1200" dirty="0">
                          <a:solidFill>
                            <a:schemeClr val="tx1"/>
                          </a:solidFill>
                          <a:effectLst/>
                          <a:latin typeface="+mn-lt"/>
                          <a:ea typeface="+mn-ea"/>
                          <a:cs typeface="+mn-cs"/>
                        </a:rPr>
                        <a:t>Phase 1a</a:t>
                      </a:r>
                    </a:p>
                    <a:p>
                      <a:r>
                        <a:rPr lang="en-US" sz="1000" b="0" i="0" kern="1200" dirty="0">
                          <a:solidFill>
                            <a:schemeClr val="tx1"/>
                          </a:solidFill>
                          <a:effectLst/>
                          <a:latin typeface="+mn-lt"/>
                          <a:ea typeface="+mn-ea"/>
                          <a:cs typeface="+mn-cs"/>
                        </a:rPr>
                        <a:t>-Patient who has failed conventional treatment or for whom no therapy of proven efficacy exists or who is not eligible for established treatment options.</a:t>
                      </a:r>
                    </a:p>
                    <a:p>
                      <a:r>
                        <a:rPr lang="en-US" sz="1000" b="0" i="0" u="sng" kern="1200" dirty="0">
                          <a:solidFill>
                            <a:schemeClr val="tx1"/>
                          </a:solidFill>
                          <a:effectLst/>
                          <a:latin typeface="+mn-lt"/>
                          <a:ea typeface="+mn-ea"/>
                          <a:cs typeface="+mn-cs"/>
                        </a:rPr>
                        <a:t>Phase 1b Cohort 1</a:t>
                      </a:r>
                    </a:p>
                    <a:p>
                      <a:r>
                        <a:rPr lang="en-US" sz="1000" b="0" i="0" kern="1200" dirty="0">
                          <a:solidFill>
                            <a:schemeClr val="tx1"/>
                          </a:solidFill>
                          <a:effectLst/>
                          <a:latin typeface="+mn-lt"/>
                          <a:ea typeface="+mn-ea"/>
                          <a:cs typeface="+mn-cs"/>
                        </a:rPr>
                        <a:t>-Patient who had received, in the advanced/metastatic setting, at least one line of systemic therapy</a:t>
                      </a:r>
                    </a:p>
                    <a:p>
                      <a:r>
                        <a:rPr lang="en-US" sz="1000" b="0" i="0" u="sng" kern="1200" dirty="0">
                          <a:solidFill>
                            <a:schemeClr val="tx1"/>
                          </a:solidFill>
                          <a:effectLst/>
                          <a:latin typeface="+mn-lt"/>
                          <a:ea typeface="+mn-ea"/>
                          <a:cs typeface="+mn-cs"/>
                        </a:rPr>
                        <a:t>Phase 1b Cohort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Treatment naïve for NSCLC.</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An Open Label, Phase I Dose Escalation Trial, With Dose Confirmation and Expansion, of BI 1810631 as Monotherapy in Patients With Advanced or Metastatic Solid Tumors With HER2 Aberrations</a:t>
                      </a:r>
                      <a:endParaRPr lang="en-US" sz="1000" dirty="0"/>
                    </a:p>
                  </a:txBody>
                  <a:tcPr/>
                </a:tc>
                <a:extLst>
                  <a:ext uri="{0D108BD9-81ED-4DB2-BD59-A6C34878D82A}">
                    <a16:rowId xmlns:a16="http://schemas.microsoft.com/office/drawing/2014/main" val="873964114"/>
                  </a:ext>
                </a:extLst>
              </a:tr>
              <a:tr h="439710">
                <a:tc>
                  <a:txBody>
                    <a:bodyPr/>
                    <a:lstStyle/>
                    <a:p>
                      <a:r>
                        <a:rPr lang="en-US" sz="1000" u="sng" dirty="0"/>
                        <a:t>Boehringer Ingelheim</a:t>
                      </a:r>
                    </a:p>
                    <a:p>
                      <a:r>
                        <a:rPr lang="en-US" sz="1000" u="sng" dirty="0"/>
                        <a:t>1403-0001</a:t>
                      </a:r>
                    </a:p>
                    <a:p>
                      <a:r>
                        <a:rPr lang="en-US" sz="1000" dirty="0"/>
                        <a:t>Phase </a:t>
                      </a:r>
                      <a:r>
                        <a:rPr lang="en-US" sz="1000" dirty="0" err="1"/>
                        <a:t>Ia</a:t>
                      </a:r>
                      <a:r>
                        <a:rPr lang="en-US" sz="1000" dirty="0"/>
                        <a:t>/</a:t>
                      </a:r>
                      <a:r>
                        <a:rPr lang="en-US" sz="1000" dirty="0" err="1"/>
                        <a:t>Ib</a:t>
                      </a:r>
                      <a:endParaRPr lang="en-US" sz="1000" dirty="0"/>
                    </a:p>
                    <a:p>
                      <a:r>
                        <a:rPr lang="en-US" sz="1000" dirty="0">
                          <a:hlinkClick r:id="rId3"/>
                        </a:rPr>
                        <a:t>https://clinicaltrials.gov/ct2/show/NCT03449381</a:t>
                      </a:r>
                      <a:endParaRPr lang="en-US" sz="1000" dirty="0"/>
                    </a:p>
                    <a:p>
                      <a:endParaRPr lang="en-US" sz="1000" dirty="0"/>
                    </a:p>
                    <a:p>
                      <a:endParaRPr lang="en-US" sz="1000" dirty="0"/>
                    </a:p>
                  </a:txBody>
                  <a:tcPr/>
                </a:tc>
                <a:tc>
                  <a:txBody>
                    <a:bodyPr/>
                    <a:lstStyle/>
                    <a:p>
                      <a:pPr algn="ctr"/>
                      <a:r>
                        <a:rPr lang="en-US" sz="1000" dirty="0"/>
                        <a:t>TP53wt and MDM2</a:t>
                      </a:r>
                    </a:p>
                    <a:p>
                      <a:pPr algn="ctr"/>
                      <a:r>
                        <a:rPr lang="en-US" sz="1000" dirty="0"/>
                        <a:t>Solid tumors</a:t>
                      </a:r>
                    </a:p>
                  </a:txBody>
                  <a:tcPr/>
                </a:tc>
                <a:tc>
                  <a:txBody>
                    <a:bodyPr/>
                    <a:lstStyle/>
                    <a:p>
                      <a:pPr algn="ctr"/>
                      <a:r>
                        <a:rPr lang="en-US" sz="1000" dirty="0"/>
                        <a:t>BI 907828</a:t>
                      </a:r>
                    </a:p>
                  </a:txBody>
                  <a:tcPr/>
                </a:tc>
                <a:tc>
                  <a:txBody>
                    <a:bodyPr/>
                    <a:lstStyle/>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Pathologically documented, advanced solid tumors.</a:t>
                      </a:r>
                    </a:p>
                    <a:p>
                      <a:r>
                        <a:rPr lang="en-US" sz="1000" b="0" i="0" u="sng" kern="1200" dirty="0">
                          <a:solidFill>
                            <a:schemeClr val="tx1"/>
                          </a:solidFill>
                          <a:effectLst/>
                          <a:latin typeface="+mn-lt"/>
                          <a:ea typeface="+mn-ea"/>
                          <a:cs typeface="+mn-cs"/>
                        </a:rPr>
                        <a:t>Patients fulfilling one or more of the following criteria:</a:t>
                      </a:r>
                    </a:p>
                    <a:p>
                      <a:r>
                        <a:rPr lang="en-US" sz="1000" b="0" i="0" kern="1200" dirty="0">
                          <a:solidFill>
                            <a:schemeClr val="tx1"/>
                          </a:solidFill>
                          <a:effectLst/>
                          <a:latin typeface="+mn-lt"/>
                          <a:ea typeface="+mn-ea"/>
                          <a:cs typeface="+mn-cs"/>
                        </a:rPr>
                        <a:t>-Radiologically documented disease progression or relapse</a:t>
                      </a:r>
                    </a:p>
                    <a:p>
                      <a:r>
                        <a:rPr lang="en-US" sz="1000" b="0" i="0" kern="1200" dirty="0">
                          <a:solidFill>
                            <a:schemeClr val="tx1"/>
                          </a:solidFill>
                          <a:effectLst/>
                          <a:latin typeface="+mn-lt"/>
                          <a:ea typeface="+mn-ea"/>
                          <a:cs typeface="+mn-cs"/>
                        </a:rPr>
                        <a:t>-Patients who are not eligible to receive SOC treatments, and for whom no proven treatments exist.</a:t>
                      </a:r>
                    </a:p>
                    <a:p>
                      <a:r>
                        <a:rPr lang="en-US" sz="1000" b="0" i="0" kern="1200" dirty="0">
                          <a:solidFill>
                            <a:schemeClr val="tx1"/>
                          </a:solidFill>
                          <a:effectLst/>
                          <a:latin typeface="+mn-lt"/>
                          <a:ea typeface="+mn-ea"/>
                          <a:cs typeface="+mn-cs"/>
                        </a:rPr>
                        <a:t>-Patients with MDM2 amplified sarcomas who require first line treatment (for Ph </a:t>
                      </a:r>
                      <a:r>
                        <a:rPr lang="en-US" sz="1000" b="0" i="0" kern="1200" dirty="0" err="1">
                          <a:solidFill>
                            <a:schemeClr val="tx1"/>
                          </a:solidFill>
                          <a:effectLst/>
                          <a:latin typeface="+mn-lt"/>
                          <a:ea typeface="+mn-ea"/>
                          <a:cs typeface="+mn-cs"/>
                        </a:rPr>
                        <a:t>Ib</a:t>
                      </a:r>
                      <a:r>
                        <a:rPr lang="en-US" sz="1000" b="0" i="0" kern="1200" dirty="0">
                          <a:solidFill>
                            <a:schemeClr val="tx1"/>
                          </a:solidFill>
                          <a:effectLst/>
                          <a:latin typeface="+mn-lt"/>
                          <a:ea typeface="+mn-ea"/>
                          <a:cs typeface="+mn-cs"/>
                        </a:rPr>
                        <a:t>/dose expansion - Cohort 1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Patients with MDM2 amplified sarcomas may fulfil any one of the above three criteria to be considered eligible.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Phase </a:t>
                      </a:r>
                      <a:r>
                        <a:rPr lang="en-US" sz="1000" b="0" i="0" u="sng" kern="1200" dirty="0" err="1">
                          <a:solidFill>
                            <a:schemeClr val="tx1"/>
                          </a:solidFill>
                          <a:effectLst/>
                          <a:latin typeface="+mn-lt"/>
                          <a:ea typeface="+mn-ea"/>
                          <a:cs typeface="+mn-cs"/>
                        </a:rPr>
                        <a:t>Ia</a:t>
                      </a:r>
                      <a:r>
                        <a:rPr lang="en-US" sz="1000" b="0" i="0" u="sng" kern="1200" dirty="0">
                          <a:solidFill>
                            <a:schemeClr val="tx1"/>
                          </a:solidFill>
                          <a:effectLst/>
                          <a:latin typeface="+mn-lt"/>
                          <a:ea typeface="+mn-ea"/>
                          <a:cs typeface="+mn-cs"/>
                        </a:rPr>
                        <a:t> (Dose escalation) only: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-Patient has a tumor with either a known TP53 wild type status, or unknown TP53 status, and regardless of MDM2 amplification status</a:t>
                      </a:r>
                    </a:p>
                    <a:p>
                      <a:r>
                        <a:rPr lang="en-US" sz="1000" b="0" i="0" u="sng" kern="1200" dirty="0">
                          <a:solidFill>
                            <a:schemeClr val="tx1"/>
                          </a:solidFill>
                          <a:effectLst/>
                          <a:latin typeface="+mn-lt"/>
                          <a:ea typeface="+mn-ea"/>
                          <a:cs typeface="+mn-cs"/>
                        </a:rPr>
                        <a:t>Phase </a:t>
                      </a:r>
                      <a:r>
                        <a:rPr lang="en-US" sz="1000" b="0" i="0" u="sng" kern="1200" dirty="0" err="1">
                          <a:solidFill>
                            <a:schemeClr val="tx1"/>
                          </a:solidFill>
                          <a:effectLst/>
                          <a:latin typeface="+mn-lt"/>
                          <a:ea typeface="+mn-ea"/>
                          <a:cs typeface="+mn-cs"/>
                        </a:rPr>
                        <a:t>Ib</a:t>
                      </a:r>
                      <a:r>
                        <a:rPr lang="en-US" sz="1000" b="0" i="0" u="sng" kern="1200" dirty="0">
                          <a:solidFill>
                            <a:schemeClr val="tx1"/>
                          </a:solidFill>
                          <a:effectLst/>
                          <a:latin typeface="+mn-lt"/>
                          <a:ea typeface="+mn-ea"/>
                          <a:cs typeface="+mn-cs"/>
                        </a:rPr>
                        <a:t> ( Expansion phase) only:</a:t>
                      </a:r>
                    </a:p>
                    <a:p>
                      <a:r>
                        <a:rPr lang="en-US" sz="1000" b="1" i="0" kern="1200" dirty="0">
                          <a:solidFill>
                            <a:schemeClr val="tx1"/>
                          </a:solidFill>
                          <a:effectLst/>
                          <a:latin typeface="+mn-lt"/>
                          <a:ea typeface="+mn-ea"/>
                          <a:cs typeface="+mn-cs"/>
                        </a:rPr>
                        <a:t>-</a:t>
                      </a:r>
                      <a:r>
                        <a:rPr lang="en-US" sz="1000" b="1" i="1" kern="1200" dirty="0">
                          <a:solidFill>
                            <a:schemeClr val="tx1"/>
                          </a:solidFill>
                          <a:effectLst/>
                          <a:latin typeface="+mn-lt"/>
                          <a:ea typeface="+mn-ea"/>
                          <a:cs typeface="+mn-cs"/>
                        </a:rPr>
                        <a:t>Cohort 1</a:t>
                      </a:r>
                      <a:r>
                        <a:rPr lang="en-US" sz="1000" b="1"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TP53 </a:t>
                      </a:r>
                      <a:r>
                        <a:rPr lang="en-US" sz="1000" b="0" i="0" kern="1200" dirty="0" err="1">
                          <a:solidFill>
                            <a:schemeClr val="tx1"/>
                          </a:solidFill>
                          <a:effectLst/>
                          <a:latin typeface="+mn-lt"/>
                          <a:ea typeface="+mn-ea"/>
                          <a:cs typeface="+mn-cs"/>
                        </a:rPr>
                        <a:t>wt</a:t>
                      </a:r>
                      <a:r>
                        <a:rPr lang="en-US" sz="1000" b="0" i="0" kern="1200" dirty="0">
                          <a:solidFill>
                            <a:schemeClr val="tx1"/>
                          </a:solidFill>
                          <a:effectLst/>
                          <a:latin typeface="+mn-lt"/>
                          <a:ea typeface="+mn-ea"/>
                          <a:cs typeface="+mn-cs"/>
                        </a:rPr>
                        <a:t> and MDM2-amplified sarcoma with advanced/metastatic disease at any line of therapy.</a:t>
                      </a:r>
                    </a:p>
                    <a:p>
                      <a:r>
                        <a:rPr lang="en-US" sz="1000" b="1" i="0" kern="1200" dirty="0">
                          <a:solidFill>
                            <a:schemeClr val="tx1"/>
                          </a:solidFill>
                          <a:effectLst/>
                          <a:latin typeface="+mn-lt"/>
                          <a:ea typeface="+mn-ea"/>
                          <a:cs typeface="+mn-cs"/>
                        </a:rPr>
                        <a:t>-</a:t>
                      </a:r>
                      <a:r>
                        <a:rPr lang="en-US" sz="1000" b="1" i="1" kern="1200" dirty="0">
                          <a:solidFill>
                            <a:schemeClr val="tx1"/>
                          </a:solidFill>
                          <a:effectLst/>
                          <a:latin typeface="+mn-lt"/>
                          <a:ea typeface="+mn-ea"/>
                          <a:cs typeface="+mn-cs"/>
                        </a:rPr>
                        <a:t>Cohort 2</a:t>
                      </a:r>
                      <a:r>
                        <a:rPr lang="en-US" sz="1000" b="0" i="0" kern="1200" dirty="0">
                          <a:solidFill>
                            <a:schemeClr val="tx1"/>
                          </a:solidFill>
                          <a:effectLst/>
                          <a:latin typeface="+mn-lt"/>
                          <a:ea typeface="+mn-ea"/>
                          <a:cs typeface="+mn-cs"/>
                        </a:rPr>
                        <a:t>: TP53 </a:t>
                      </a:r>
                      <a:r>
                        <a:rPr lang="en-US" sz="1000" b="0" i="0" kern="1200" dirty="0" err="1">
                          <a:solidFill>
                            <a:schemeClr val="tx1"/>
                          </a:solidFill>
                          <a:effectLst/>
                          <a:latin typeface="+mn-lt"/>
                          <a:ea typeface="+mn-ea"/>
                          <a:cs typeface="+mn-cs"/>
                        </a:rPr>
                        <a:t>wt</a:t>
                      </a:r>
                      <a:r>
                        <a:rPr lang="en-US" sz="1000" b="0" i="0" kern="1200" dirty="0">
                          <a:solidFill>
                            <a:schemeClr val="tx1"/>
                          </a:solidFill>
                          <a:effectLst/>
                          <a:latin typeface="+mn-lt"/>
                          <a:ea typeface="+mn-ea"/>
                          <a:cs typeface="+mn-cs"/>
                        </a:rPr>
                        <a:t> and MDM2- amplified NSCLC, urothelial, gastric, biliary tract (including cholangiocarcinoma, intra- and extrahepatic biliary tree, gall blander and ampulla of </a:t>
                      </a:r>
                      <a:r>
                        <a:rPr lang="en-US" sz="1000" b="0" i="0" kern="1200" dirty="0" err="1">
                          <a:solidFill>
                            <a:schemeClr val="tx1"/>
                          </a:solidFill>
                          <a:effectLst/>
                          <a:latin typeface="+mn-lt"/>
                          <a:ea typeface="+mn-ea"/>
                          <a:cs typeface="+mn-cs"/>
                        </a:rPr>
                        <a:t>vater</a:t>
                      </a:r>
                      <a:r>
                        <a:rPr lang="en-US" sz="1000" b="0" i="0" kern="1200" dirty="0">
                          <a:solidFill>
                            <a:schemeClr val="tx1"/>
                          </a:solidFill>
                          <a:effectLst/>
                          <a:latin typeface="+mn-lt"/>
                          <a:ea typeface="+mn-ea"/>
                          <a:cs typeface="+mn-cs"/>
                        </a:rPr>
                        <a:t>) or pancreatic solid PDAC tumors who have had at least one previous line of therapy for advanced/metastatic disease. </a:t>
                      </a:r>
                    </a:p>
                  </a:txBody>
                  <a:tcPr/>
                </a:tc>
                <a:tc>
                  <a:txBody>
                    <a:bodyPr/>
                    <a:lstStyle/>
                    <a:p>
                      <a:r>
                        <a:rPr lang="en-US" sz="1000" dirty="0">
                          <a:effectLst/>
                          <a:latin typeface="+mn-lt"/>
                        </a:rPr>
                        <a:t>A Phase </a:t>
                      </a:r>
                      <a:r>
                        <a:rPr lang="en-US" sz="1000" dirty="0" err="1">
                          <a:effectLst/>
                          <a:latin typeface="+mn-lt"/>
                        </a:rPr>
                        <a:t>Ia</a:t>
                      </a:r>
                      <a:r>
                        <a:rPr lang="en-US" sz="1000" dirty="0">
                          <a:effectLst/>
                          <a:latin typeface="+mn-lt"/>
                        </a:rPr>
                        <a:t>/</a:t>
                      </a:r>
                      <a:r>
                        <a:rPr lang="en-US" sz="1000" dirty="0" err="1">
                          <a:effectLst/>
                          <a:latin typeface="+mn-lt"/>
                        </a:rPr>
                        <a:t>Ib</a:t>
                      </a:r>
                      <a:r>
                        <a:rPr lang="en-US" sz="1000" dirty="0">
                          <a:effectLst/>
                          <a:latin typeface="+mn-lt"/>
                        </a:rPr>
                        <a:t>, Open Label, Multicenter, Dose-escalation Study of BI 907828 in Patients With Advanced or Metastatic Solid Tumors</a:t>
                      </a:r>
                    </a:p>
                  </a:txBody>
                  <a:tcPr marL="76200" marR="76200" marT="76200" marB="76200"/>
                </a:tc>
                <a:extLst>
                  <a:ext uri="{0D108BD9-81ED-4DB2-BD59-A6C34878D82A}">
                    <a16:rowId xmlns:a16="http://schemas.microsoft.com/office/drawing/2014/main" val="2893890635"/>
                  </a:ext>
                </a:extLst>
              </a:tr>
            </a:tbl>
          </a:graphicData>
        </a:graphic>
      </p:graphicFrame>
      <p:sp>
        <p:nvSpPr>
          <p:cNvPr id="3" name="Rectangle 2">
            <a:extLst>
              <a:ext uri="{FF2B5EF4-FFF2-40B4-BE49-F238E27FC236}">
                <a16:creationId xmlns:a16="http://schemas.microsoft.com/office/drawing/2014/main" id="{E333E653-4B2D-F533-6925-2118B832EE22}"/>
              </a:ext>
            </a:extLst>
          </p:cNvPr>
          <p:cNvSpPr>
            <a:spLocks noChangeArrowheads="1"/>
          </p:cNvSpPr>
          <p:nvPr/>
        </p:nvSpPr>
        <p:spPr bwMode="auto">
          <a:xfrm>
            <a:off x="4573623" y="391302"/>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DCBD768B-5CE0-0E86-FA9D-7ED5B725409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9592" y="252300"/>
            <a:ext cx="1729740" cy="380274"/>
          </a:xfrm>
          <a:prstGeom prst="rect">
            <a:avLst/>
          </a:prstGeom>
          <a:noFill/>
        </p:spPr>
      </p:pic>
    </p:spTree>
    <p:extLst>
      <p:ext uri="{BB962C8B-B14F-4D97-AF65-F5344CB8AC3E}">
        <p14:creationId xmlns:p14="http://schemas.microsoft.com/office/powerpoint/2010/main" val="2432185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A473C5-10B1-20B4-1D0C-D92784C32EBC}"/>
              </a:ext>
            </a:extLst>
          </p:cNvPr>
          <p:cNvSpPr>
            <a:spLocks noChangeArrowheads="1"/>
          </p:cNvSpPr>
          <p:nvPr/>
        </p:nvSpPr>
        <p:spPr bwMode="auto">
          <a:xfrm>
            <a:off x="4573623" y="428626"/>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3" name="Picture 2" descr="CBS Clinic">
            <a:extLst>
              <a:ext uri="{FF2B5EF4-FFF2-40B4-BE49-F238E27FC236}">
                <a16:creationId xmlns:a16="http://schemas.microsoft.com/office/drawing/2014/main" id="{9B3A468F-6951-6789-896B-5A4F46B678F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9592" y="326948"/>
            <a:ext cx="1729740" cy="380274"/>
          </a:xfrm>
          <a:prstGeom prst="rect">
            <a:avLst/>
          </a:prstGeom>
          <a:noFill/>
        </p:spPr>
      </p:pic>
      <p:graphicFrame>
        <p:nvGraphicFramePr>
          <p:cNvPr id="4" name="Table 2">
            <a:extLst>
              <a:ext uri="{FF2B5EF4-FFF2-40B4-BE49-F238E27FC236}">
                <a16:creationId xmlns:a16="http://schemas.microsoft.com/office/drawing/2014/main" id="{EAAEDF9F-C4FA-D2B7-9826-639CFC6C05EB}"/>
              </a:ext>
            </a:extLst>
          </p:cNvPr>
          <p:cNvGraphicFramePr>
            <a:graphicFrameLocks noGrp="1"/>
          </p:cNvGraphicFramePr>
          <p:nvPr>
            <p:extLst>
              <p:ext uri="{D42A27DB-BD31-4B8C-83A1-F6EECF244321}">
                <p14:modId xmlns:p14="http://schemas.microsoft.com/office/powerpoint/2010/main" val="908907330"/>
              </p:ext>
            </p:extLst>
          </p:nvPr>
        </p:nvGraphicFramePr>
        <p:xfrm>
          <a:off x="368030" y="759476"/>
          <a:ext cx="11463420" cy="5151120"/>
        </p:xfrm>
        <a:graphic>
          <a:graphicData uri="http://schemas.openxmlformats.org/drawingml/2006/table">
            <a:tbl>
              <a:tblPr firstRow="1" bandRow="1">
                <a:tableStyleId>{72833802-FEF1-4C79-8D5D-14CF1EAF98D9}</a:tableStyleId>
              </a:tblPr>
              <a:tblGrid>
                <a:gridCol w="1605147">
                  <a:extLst>
                    <a:ext uri="{9D8B030D-6E8A-4147-A177-3AD203B41FA5}">
                      <a16:colId xmlns:a16="http://schemas.microsoft.com/office/drawing/2014/main" val="1774324569"/>
                    </a:ext>
                  </a:extLst>
                </a:gridCol>
                <a:gridCol w="1591117">
                  <a:extLst>
                    <a:ext uri="{9D8B030D-6E8A-4147-A177-3AD203B41FA5}">
                      <a16:colId xmlns:a16="http://schemas.microsoft.com/office/drawing/2014/main" val="3121738486"/>
                    </a:ext>
                  </a:extLst>
                </a:gridCol>
                <a:gridCol w="1651518">
                  <a:extLst>
                    <a:ext uri="{9D8B030D-6E8A-4147-A177-3AD203B41FA5}">
                      <a16:colId xmlns:a16="http://schemas.microsoft.com/office/drawing/2014/main" val="1502745024"/>
                    </a:ext>
                  </a:extLst>
                </a:gridCol>
                <a:gridCol w="3769568">
                  <a:extLst>
                    <a:ext uri="{9D8B030D-6E8A-4147-A177-3AD203B41FA5}">
                      <a16:colId xmlns:a16="http://schemas.microsoft.com/office/drawing/2014/main" val="1106225480"/>
                    </a:ext>
                  </a:extLst>
                </a:gridCol>
                <a:gridCol w="2846070">
                  <a:extLst>
                    <a:ext uri="{9D8B030D-6E8A-4147-A177-3AD203B41FA5}">
                      <a16:colId xmlns:a16="http://schemas.microsoft.com/office/drawing/2014/main" val="509151393"/>
                    </a:ext>
                  </a:extLst>
                </a:gridCol>
              </a:tblGrid>
              <a:tr h="122881">
                <a:tc>
                  <a:txBody>
                    <a:bodyPr/>
                    <a:lstStyle/>
                    <a:p>
                      <a:r>
                        <a:rPr lang="en-US" sz="1000" dirty="0"/>
                        <a:t>CARIS </a:t>
                      </a:r>
                    </a:p>
                  </a:txBody>
                  <a:tcPr>
                    <a:solidFill>
                      <a:schemeClr val="accent4">
                        <a:lumMod val="75000"/>
                      </a:schemeClr>
                    </a:solidFill>
                  </a:tcPr>
                </a:tc>
                <a:tc>
                  <a:txBody>
                    <a:bodyPr/>
                    <a:lstStyle/>
                    <a:p>
                      <a:endParaRPr lang="en-US" sz="1000" b="1" kern="1200" dirty="0">
                        <a:solidFill>
                          <a:schemeClr val="bg1"/>
                        </a:solidFill>
                        <a:latin typeface="+mn-lt"/>
                        <a:ea typeface="+mn-ea"/>
                        <a:cs typeface="+mn-cs"/>
                      </a:endParaRP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284839">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439710">
                <a:tc>
                  <a:txBody>
                    <a:bodyPr/>
                    <a:lstStyle/>
                    <a:p>
                      <a:r>
                        <a:rPr lang="en-US" sz="1000" u="sng" dirty="0"/>
                        <a:t>Boehringer Ingelheim</a:t>
                      </a:r>
                    </a:p>
                    <a:p>
                      <a:r>
                        <a:rPr lang="en-US" sz="1000" u="sng" dirty="0"/>
                        <a:t>1403-0002</a:t>
                      </a:r>
                    </a:p>
                    <a:p>
                      <a:r>
                        <a:rPr lang="en-US" sz="1000" dirty="0"/>
                        <a:t>Phase </a:t>
                      </a:r>
                      <a:r>
                        <a:rPr lang="en-US" sz="1000" dirty="0" err="1"/>
                        <a:t>Ia</a:t>
                      </a:r>
                      <a:r>
                        <a:rPr lang="en-US" sz="1000" dirty="0"/>
                        <a:t>/</a:t>
                      </a:r>
                      <a:r>
                        <a:rPr lang="en-US" sz="1000" dirty="0" err="1"/>
                        <a:t>Ib</a:t>
                      </a:r>
                      <a:endParaRPr lang="en-US" sz="1000" dirty="0"/>
                    </a:p>
                    <a:p>
                      <a:r>
                        <a:rPr lang="en-US" sz="1000" dirty="0">
                          <a:hlinkClick r:id="rId3"/>
                        </a:rPr>
                        <a:t>https://clinicaltrials.gov/ct2/show/NCT03964233</a:t>
                      </a:r>
                      <a:endParaRPr lang="en-US" sz="1000" dirty="0"/>
                    </a:p>
                    <a:p>
                      <a:endParaRPr lang="en-US" sz="1000" dirty="0"/>
                    </a:p>
                  </a:txBody>
                  <a:tcPr/>
                </a:tc>
                <a:tc>
                  <a:txBody>
                    <a:bodyPr/>
                    <a:lstStyle/>
                    <a:p>
                      <a:pPr algn="ctr"/>
                      <a:r>
                        <a:rPr lang="en-US" sz="1000" dirty="0"/>
                        <a:t>TP53wt</a:t>
                      </a:r>
                    </a:p>
                    <a:p>
                      <a:pPr algn="ctr"/>
                      <a:r>
                        <a:rPr lang="en-US" sz="1000" dirty="0"/>
                        <a:t>Solid tumors</a:t>
                      </a:r>
                    </a:p>
                    <a:p>
                      <a:pPr algn="ctr"/>
                      <a:r>
                        <a:rPr lang="en-US" sz="1000" dirty="0"/>
                        <a:t>Advanced/Metastatic</a:t>
                      </a:r>
                    </a:p>
                    <a:p>
                      <a:pPr algn="ctr"/>
                      <a:endParaRPr lang="en-US" sz="1000" dirty="0"/>
                    </a:p>
                  </a:txBody>
                  <a:tcPr/>
                </a:tc>
                <a:tc>
                  <a:txBody>
                    <a:bodyPr/>
                    <a:lstStyle/>
                    <a:p>
                      <a:pPr algn="ctr"/>
                      <a:r>
                        <a:rPr lang="en-US" sz="1000" dirty="0"/>
                        <a:t>BI 907828</a:t>
                      </a:r>
                    </a:p>
                    <a:p>
                      <a:pPr algn="ctr"/>
                      <a:r>
                        <a:rPr lang="en-US" sz="1000" dirty="0"/>
                        <a:t>BI754091</a:t>
                      </a:r>
                    </a:p>
                    <a:p>
                      <a:pPr algn="ctr"/>
                      <a:r>
                        <a:rPr lang="en-US" sz="1000" dirty="0"/>
                        <a:t>BI 754111</a:t>
                      </a:r>
                    </a:p>
                  </a:txBody>
                  <a:tcPr/>
                </a:tc>
                <a:tc>
                  <a:txBody>
                    <a:bodyPr/>
                    <a:lstStyle/>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Patients with radiologically documented disease progression or relapse during or after all SOC treatments. </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Previous treatment with an anti-PD-1/PD-L1 </a:t>
                      </a:r>
                      <a:r>
                        <a:rPr lang="en-US" sz="1000" b="0" i="0" kern="1200" dirty="0" err="1">
                          <a:solidFill>
                            <a:schemeClr val="tx1"/>
                          </a:solidFill>
                          <a:effectLst/>
                          <a:latin typeface="+mn-lt"/>
                          <a:ea typeface="+mn-ea"/>
                          <a:cs typeface="+mn-cs"/>
                        </a:rPr>
                        <a:t>mAb</a:t>
                      </a:r>
                      <a:r>
                        <a:rPr lang="en-US" sz="1000" b="0" i="0" kern="1200" dirty="0">
                          <a:solidFill>
                            <a:schemeClr val="tx1"/>
                          </a:solidFill>
                          <a:effectLst/>
                          <a:latin typeface="+mn-lt"/>
                          <a:ea typeface="+mn-ea"/>
                          <a:cs typeface="+mn-cs"/>
                        </a:rPr>
                        <a:t> is allowed as long as the last administration of the anti-PD-1/PD-L1 </a:t>
                      </a:r>
                      <a:r>
                        <a:rPr lang="en-US" sz="1000" b="0" i="0" kern="1200" dirty="0" err="1">
                          <a:solidFill>
                            <a:schemeClr val="tx1"/>
                          </a:solidFill>
                          <a:effectLst/>
                          <a:latin typeface="+mn-lt"/>
                          <a:ea typeface="+mn-ea"/>
                          <a:cs typeface="+mn-cs"/>
                        </a:rPr>
                        <a:t>mAb</a:t>
                      </a:r>
                      <a:r>
                        <a:rPr lang="en-US" sz="1000" b="0" i="0" kern="1200" dirty="0">
                          <a:solidFill>
                            <a:schemeClr val="tx1"/>
                          </a:solidFill>
                          <a:effectLst/>
                          <a:latin typeface="+mn-lt"/>
                          <a:ea typeface="+mn-ea"/>
                          <a:cs typeface="+mn-cs"/>
                        </a:rPr>
                        <a:t> on the previous treatment occurred a minimum of 28 days prior to the first administration of study treatment.</a:t>
                      </a:r>
                    </a:p>
                    <a:p>
                      <a:r>
                        <a:rPr lang="en-US" sz="1000" b="0" i="0" u="sng"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u="sng" kern="1200" dirty="0">
                          <a:solidFill>
                            <a:schemeClr val="tx1"/>
                          </a:solidFill>
                          <a:effectLst/>
                          <a:latin typeface="+mn-lt"/>
                          <a:ea typeface="+mn-ea"/>
                          <a:cs typeface="+mn-cs"/>
                        </a:rPr>
                        <a:t>Phase </a:t>
                      </a:r>
                      <a:r>
                        <a:rPr lang="en-US" sz="1000" b="0" i="0" u="sng" kern="1200" dirty="0" err="1">
                          <a:solidFill>
                            <a:schemeClr val="tx1"/>
                          </a:solidFill>
                          <a:effectLst/>
                          <a:latin typeface="+mn-lt"/>
                          <a:ea typeface="+mn-ea"/>
                          <a:cs typeface="+mn-cs"/>
                        </a:rPr>
                        <a:t>Ia</a:t>
                      </a:r>
                      <a:r>
                        <a:rPr lang="en-US" sz="1000" b="0" i="0" u="sng" kern="1200" dirty="0">
                          <a:solidFill>
                            <a:schemeClr val="tx1"/>
                          </a:solidFill>
                          <a:effectLst/>
                          <a:latin typeface="+mn-lt"/>
                          <a:ea typeface="+mn-ea"/>
                          <a:cs typeface="+mn-cs"/>
                        </a:rPr>
                        <a:t> (dose escalation part):</a:t>
                      </a:r>
                    </a:p>
                    <a:p>
                      <a:r>
                        <a:rPr lang="en-US" sz="1000" b="0" i="0" kern="1200" dirty="0">
                          <a:solidFill>
                            <a:schemeClr val="tx1"/>
                          </a:solidFill>
                          <a:effectLst/>
                          <a:latin typeface="+mn-lt"/>
                          <a:ea typeface="+mn-ea"/>
                          <a:cs typeface="+mn-cs"/>
                        </a:rPr>
                        <a:t>-Confirmed diagnosis of unresectable, advanced and/or metastatic solid tumors irrespective of the TP53 mutation status.</a:t>
                      </a:r>
                    </a:p>
                    <a:p>
                      <a:r>
                        <a:rPr lang="en-US" sz="1000" b="0" i="0" u="sng"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u="sng" kern="1200" dirty="0">
                          <a:solidFill>
                            <a:schemeClr val="tx1"/>
                          </a:solidFill>
                          <a:effectLst/>
                          <a:latin typeface="+mn-lt"/>
                          <a:ea typeface="+mn-ea"/>
                          <a:cs typeface="+mn-cs"/>
                        </a:rPr>
                        <a:t>Phase </a:t>
                      </a:r>
                      <a:r>
                        <a:rPr lang="en-US" sz="1000" b="0" i="0" u="sng" kern="1200" dirty="0" err="1">
                          <a:solidFill>
                            <a:schemeClr val="tx1"/>
                          </a:solidFill>
                          <a:effectLst/>
                          <a:latin typeface="+mn-lt"/>
                          <a:ea typeface="+mn-ea"/>
                          <a:cs typeface="+mn-cs"/>
                        </a:rPr>
                        <a:t>Ia</a:t>
                      </a:r>
                      <a:r>
                        <a:rPr lang="en-US" sz="1000" b="0" i="0" u="sng" kern="1200" dirty="0">
                          <a:solidFill>
                            <a:schemeClr val="tx1"/>
                          </a:solidFill>
                          <a:effectLst/>
                          <a:latin typeface="+mn-lt"/>
                          <a:ea typeface="+mn-ea"/>
                          <a:cs typeface="+mn-cs"/>
                        </a:rPr>
                        <a:t> (Expansion Cohort):</a:t>
                      </a:r>
                    </a:p>
                    <a:p>
                      <a:r>
                        <a:rPr lang="en-US" sz="1000" b="0" i="0" kern="1200" dirty="0">
                          <a:solidFill>
                            <a:schemeClr val="tx1"/>
                          </a:solidFill>
                          <a:effectLst/>
                          <a:latin typeface="+mn-lt"/>
                          <a:ea typeface="+mn-ea"/>
                          <a:cs typeface="+mn-cs"/>
                        </a:rPr>
                        <a:t>-Patients with MDM2 amplified tumors and TP53 wild type status confirmed on tumor tissue</a:t>
                      </a:r>
                    </a:p>
                    <a:p>
                      <a:r>
                        <a:rPr lang="en-US" sz="1000" b="0" i="0" u="sng"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u="sng" kern="1200" dirty="0">
                          <a:solidFill>
                            <a:schemeClr val="tx1"/>
                          </a:solidFill>
                          <a:effectLst/>
                          <a:latin typeface="+mn-lt"/>
                          <a:ea typeface="+mn-ea"/>
                          <a:cs typeface="+mn-cs"/>
                        </a:rPr>
                        <a:t>Phase </a:t>
                      </a:r>
                      <a:r>
                        <a:rPr lang="en-US" sz="1000" b="0" i="0" u="sng" kern="1200" dirty="0" err="1">
                          <a:solidFill>
                            <a:schemeClr val="tx1"/>
                          </a:solidFill>
                          <a:effectLst/>
                          <a:latin typeface="+mn-lt"/>
                          <a:ea typeface="+mn-ea"/>
                          <a:cs typeface="+mn-cs"/>
                        </a:rPr>
                        <a:t>Ib</a:t>
                      </a:r>
                      <a:r>
                        <a:rPr lang="en-US" sz="1000" b="0" i="0" u="sng" kern="1200" dirty="0">
                          <a:solidFill>
                            <a:schemeClr val="tx1"/>
                          </a:solidFill>
                          <a:effectLst/>
                          <a:latin typeface="+mn-lt"/>
                          <a:ea typeface="+mn-ea"/>
                          <a:cs typeface="+mn-cs"/>
                        </a:rPr>
                        <a:t> (dose expansion part):</a:t>
                      </a:r>
                    </a:p>
                    <a:p>
                      <a:r>
                        <a:rPr lang="en-US" sz="1000" b="0" i="0" kern="1200" dirty="0">
                          <a:solidFill>
                            <a:schemeClr val="tx1"/>
                          </a:solidFill>
                          <a:effectLst/>
                          <a:latin typeface="+mn-lt"/>
                          <a:ea typeface="+mn-ea"/>
                          <a:cs typeface="+mn-cs"/>
                        </a:rPr>
                        <a:t>-Patients with TP53 wild-type status confirmed on tumor tissue. </a:t>
                      </a:r>
                    </a:p>
                    <a:p>
                      <a:r>
                        <a:rPr lang="en-US" sz="1000" b="1" i="1" kern="1200" dirty="0">
                          <a:solidFill>
                            <a:schemeClr val="tx1"/>
                          </a:solidFill>
                          <a:effectLst/>
                          <a:latin typeface="+mn-lt"/>
                          <a:ea typeface="+mn-ea"/>
                          <a:cs typeface="+mn-cs"/>
                        </a:rPr>
                        <a:t>Cohort 1</a:t>
                      </a:r>
                      <a:r>
                        <a:rPr lang="en-US" sz="1000" b="0" i="0" kern="1200" dirty="0">
                          <a:solidFill>
                            <a:schemeClr val="tx1"/>
                          </a:solidFill>
                          <a:effectLst/>
                          <a:latin typeface="+mn-lt"/>
                          <a:ea typeface="+mn-ea"/>
                          <a:cs typeface="+mn-cs"/>
                        </a:rPr>
                        <a:t>: Patients with unresectable, advanced and/or metastatic TP53 </a:t>
                      </a:r>
                      <a:r>
                        <a:rPr lang="en-US" sz="1000" b="0" i="0" kern="1200" dirty="0" err="1">
                          <a:solidFill>
                            <a:schemeClr val="tx1"/>
                          </a:solidFill>
                          <a:effectLst/>
                          <a:latin typeface="+mn-lt"/>
                          <a:ea typeface="+mn-ea"/>
                          <a:cs typeface="+mn-cs"/>
                        </a:rPr>
                        <a:t>wt</a:t>
                      </a:r>
                      <a:r>
                        <a:rPr lang="en-US" sz="1000" b="0" i="0" kern="1200" dirty="0">
                          <a:solidFill>
                            <a:schemeClr val="tx1"/>
                          </a:solidFill>
                          <a:effectLst/>
                          <a:latin typeface="+mn-lt"/>
                          <a:ea typeface="+mn-ea"/>
                          <a:cs typeface="+mn-cs"/>
                        </a:rPr>
                        <a:t> one line of systemic medical treatment: Liposarcoma excluding dedifferentiated liposarcoma, Undifferentiated pleomorphic sarcoma, Myxofibrosarcoma, Synovial sarcoma, Leiomyosarcoma</a:t>
                      </a:r>
                    </a:p>
                    <a:p>
                      <a:r>
                        <a:rPr lang="en-US" sz="1000" b="1" i="1" kern="1200" dirty="0">
                          <a:solidFill>
                            <a:schemeClr val="tx1"/>
                          </a:solidFill>
                          <a:effectLst/>
                          <a:latin typeface="+mn-lt"/>
                          <a:ea typeface="+mn-ea"/>
                          <a:cs typeface="+mn-cs"/>
                        </a:rPr>
                        <a:t>Cohort 2: </a:t>
                      </a:r>
                      <a:r>
                        <a:rPr lang="en-US" sz="1000" b="0" i="0" kern="1200" dirty="0">
                          <a:solidFill>
                            <a:schemeClr val="tx1"/>
                          </a:solidFill>
                          <a:effectLst/>
                          <a:latin typeface="+mn-lt"/>
                          <a:ea typeface="+mn-ea"/>
                          <a:cs typeface="+mn-cs"/>
                        </a:rPr>
                        <a:t>Patients with unresectable, advanced and/or metastatic TP53 </a:t>
                      </a:r>
                      <a:r>
                        <a:rPr lang="en-US" sz="1000" b="0" i="0" kern="1200" dirty="0" err="1">
                          <a:solidFill>
                            <a:schemeClr val="tx1"/>
                          </a:solidFill>
                          <a:effectLst/>
                          <a:latin typeface="+mn-lt"/>
                          <a:ea typeface="+mn-ea"/>
                          <a:cs typeface="+mn-cs"/>
                        </a:rPr>
                        <a:t>wt</a:t>
                      </a:r>
                      <a:r>
                        <a:rPr lang="en-US" sz="1000" b="0" i="0" kern="1200" dirty="0">
                          <a:solidFill>
                            <a:schemeClr val="tx1"/>
                          </a:solidFill>
                          <a:effectLst/>
                          <a:latin typeface="+mn-lt"/>
                          <a:ea typeface="+mn-ea"/>
                          <a:cs typeface="+mn-cs"/>
                        </a:rPr>
                        <a:t> MDM2-amplified tumors as listed below, who received at least one line of systemic medical treatment: NSCLC (patients with NSCLC harboring genomic aberrations for which approved targeted therapy is approved and available, must have received such prior treatment), Gastric adenocarcinoma, Urothelial carcinoma, Biliary tract carcinoma (including cholangiocarcinoma, intra-and extrahepatic biliary tree, gall bladder and ampulla of </a:t>
                      </a:r>
                      <a:r>
                        <a:rPr lang="en-US" sz="1000" b="0" i="0" kern="1200" dirty="0" err="1">
                          <a:solidFill>
                            <a:schemeClr val="tx1"/>
                          </a:solidFill>
                          <a:effectLst/>
                          <a:latin typeface="+mn-lt"/>
                          <a:ea typeface="+mn-ea"/>
                          <a:cs typeface="+mn-cs"/>
                        </a:rPr>
                        <a:t>vater</a:t>
                      </a:r>
                      <a:r>
                        <a:rPr lang="en-US" sz="1000" b="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No previous administration of BI 907828 or any other MDM2-p53 or MDMX (MDM4)-p53 antagonist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a:t>
                      </a:r>
                      <a:r>
                        <a:rPr lang="en-US" sz="1000" b="0" i="0" kern="1200" dirty="0" err="1">
                          <a:solidFill>
                            <a:schemeClr val="tx1"/>
                          </a:solidFill>
                          <a:effectLst/>
                          <a:latin typeface="+mn-lt"/>
                          <a:ea typeface="+mn-ea"/>
                          <a:cs typeface="+mn-cs"/>
                        </a:rPr>
                        <a:t>Ia</a:t>
                      </a:r>
                      <a:r>
                        <a:rPr lang="en-US" sz="1000" b="0" i="0" kern="1200" dirty="0">
                          <a:solidFill>
                            <a:schemeClr val="tx1"/>
                          </a:solidFill>
                          <a:effectLst/>
                          <a:latin typeface="+mn-lt"/>
                          <a:ea typeface="+mn-ea"/>
                          <a:cs typeface="+mn-cs"/>
                        </a:rPr>
                        <a:t>/</a:t>
                      </a:r>
                      <a:r>
                        <a:rPr lang="en-US" sz="1000" b="0" i="0" kern="1200" dirty="0" err="1">
                          <a:solidFill>
                            <a:schemeClr val="tx1"/>
                          </a:solidFill>
                          <a:effectLst/>
                          <a:latin typeface="+mn-lt"/>
                          <a:ea typeface="+mn-ea"/>
                          <a:cs typeface="+mn-cs"/>
                        </a:rPr>
                        <a:t>Ib</a:t>
                      </a:r>
                      <a:r>
                        <a:rPr lang="en-US" sz="1000" b="0" i="0" kern="1200" dirty="0">
                          <a:solidFill>
                            <a:schemeClr val="tx1"/>
                          </a:solidFill>
                          <a:effectLst/>
                          <a:latin typeface="+mn-lt"/>
                          <a:ea typeface="+mn-ea"/>
                          <a:cs typeface="+mn-cs"/>
                        </a:rPr>
                        <a:t>, Open Label, Dose-escalation Study of the Combination of BI 907828 With BI 754091 (</a:t>
                      </a:r>
                      <a:r>
                        <a:rPr lang="en-US" sz="1000" b="0" i="0" kern="1200" dirty="0" err="1">
                          <a:solidFill>
                            <a:schemeClr val="tx1"/>
                          </a:solidFill>
                          <a:effectLst/>
                          <a:latin typeface="+mn-lt"/>
                          <a:ea typeface="+mn-ea"/>
                          <a:cs typeface="+mn-cs"/>
                        </a:rPr>
                        <a:t>Ezabenlimab</a:t>
                      </a:r>
                      <a:r>
                        <a:rPr lang="en-US" sz="1000" b="0" i="0" kern="1200" dirty="0">
                          <a:solidFill>
                            <a:schemeClr val="tx1"/>
                          </a:solidFill>
                          <a:effectLst/>
                          <a:latin typeface="+mn-lt"/>
                          <a:ea typeface="+mn-ea"/>
                          <a:cs typeface="+mn-cs"/>
                        </a:rPr>
                        <a:t>) and BI 754111 and the Combination of BI 907828 With BI 754091(</a:t>
                      </a:r>
                      <a:r>
                        <a:rPr lang="en-US" sz="1000" b="0" i="0" kern="1200" dirty="0" err="1">
                          <a:solidFill>
                            <a:schemeClr val="tx1"/>
                          </a:solidFill>
                          <a:effectLst/>
                          <a:latin typeface="+mn-lt"/>
                          <a:ea typeface="+mn-ea"/>
                          <a:cs typeface="+mn-cs"/>
                        </a:rPr>
                        <a:t>Ezabenlimab</a:t>
                      </a:r>
                      <a:r>
                        <a:rPr lang="en-US" sz="1000" b="0" i="0" kern="1200" dirty="0">
                          <a:solidFill>
                            <a:schemeClr val="tx1"/>
                          </a:solidFill>
                          <a:effectLst/>
                          <a:latin typeface="+mn-lt"/>
                          <a:ea typeface="+mn-ea"/>
                          <a:cs typeface="+mn-cs"/>
                        </a:rPr>
                        <a:t>) Followed by Expansion Cohorts, in Patients With Advanced Solid Tumors</a:t>
                      </a:r>
                      <a:endParaRPr lang="en-US" sz="1000" dirty="0"/>
                    </a:p>
                  </a:txBody>
                  <a:tcPr/>
                </a:tc>
                <a:extLst>
                  <a:ext uri="{0D108BD9-81ED-4DB2-BD59-A6C34878D82A}">
                    <a16:rowId xmlns:a16="http://schemas.microsoft.com/office/drawing/2014/main" val="873964114"/>
                  </a:ext>
                </a:extLst>
              </a:tr>
            </a:tbl>
          </a:graphicData>
        </a:graphic>
      </p:graphicFrame>
    </p:spTree>
    <p:extLst>
      <p:ext uri="{BB962C8B-B14F-4D97-AF65-F5344CB8AC3E}">
        <p14:creationId xmlns:p14="http://schemas.microsoft.com/office/powerpoint/2010/main" val="2304912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F89FD64-CEA5-DEEF-E817-188A4E6E5261}"/>
              </a:ext>
            </a:extLst>
          </p:cNvPr>
          <p:cNvSpPr>
            <a:spLocks noChangeArrowheads="1"/>
          </p:cNvSpPr>
          <p:nvPr/>
        </p:nvSpPr>
        <p:spPr bwMode="auto">
          <a:xfrm>
            <a:off x="4450799" y="396739"/>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9A305DF5-F3E6-64D3-AC15-5E057C87029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0542" y="251523"/>
            <a:ext cx="1729740" cy="380274"/>
          </a:xfrm>
          <a:prstGeom prst="rect">
            <a:avLst/>
          </a:prstGeom>
          <a:noFill/>
        </p:spPr>
      </p:pic>
      <p:graphicFrame>
        <p:nvGraphicFramePr>
          <p:cNvPr id="5" name="Table 2">
            <a:extLst>
              <a:ext uri="{FF2B5EF4-FFF2-40B4-BE49-F238E27FC236}">
                <a16:creationId xmlns:a16="http://schemas.microsoft.com/office/drawing/2014/main" id="{5B912676-9B1C-E729-D9F7-E8A2CB8F2A5C}"/>
              </a:ext>
            </a:extLst>
          </p:cNvPr>
          <p:cNvGraphicFramePr>
            <a:graphicFrameLocks noGrp="1"/>
          </p:cNvGraphicFramePr>
          <p:nvPr>
            <p:extLst>
              <p:ext uri="{D42A27DB-BD31-4B8C-83A1-F6EECF244321}">
                <p14:modId xmlns:p14="http://schemas.microsoft.com/office/powerpoint/2010/main" val="991101979"/>
              </p:ext>
            </p:extLst>
          </p:nvPr>
        </p:nvGraphicFramePr>
        <p:xfrm>
          <a:off x="368030" y="759476"/>
          <a:ext cx="11463420" cy="3962400"/>
        </p:xfrm>
        <a:graphic>
          <a:graphicData uri="http://schemas.openxmlformats.org/drawingml/2006/table">
            <a:tbl>
              <a:tblPr firstRow="1" bandRow="1">
                <a:tableStyleId>{72833802-FEF1-4C79-8D5D-14CF1EAF98D9}</a:tableStyleId>
              </a:tblPr>
              <a:tblGrid>
                <a:gridCol w="1605147">
                  <a:extLst>
                    <a:ext uri="{9D8B030D-6E8A-4147-A177-3AD203B41FA5}">
                      <a16:colId xmlns:a16="http://schemas.microsoft.com/office/drawing/2014/main" val="1774324569"/>
                    </a:ext>
                  </a:extLst>
                </a:gridCol>
                <a:gridCol w="1516472">
                  <a:extLst>
                    <a:ext uri="{9D8B030D-6E8A-4147-A177-3AD203B41FA5}">
                      <a16:colId xmlns:a16="http://schemas.microsoft.com/office/drawing/2014/main" val="3121738486"/>
                    </a:ext>
                  </a:extLst>
                </a:gridCol>
                <a:gridCol w="1520890">
                  <a:extLst>
                    <a:ext uri="{9D8B030D-6E8A-4147-A177-3AD203B41FA5}">
                      <a16:colId xmlns:a16="http://schemas.microsoft.com/office/drawing/2014/main" val="1502745024"/>
                    </a:ext>
                  </a:extLst>
                </a:gridCol>
                <a:gridCol w="3872204">
                  <a:extLst>
                    <a:ext uri="{9D8B030D-6E8A-4147-A177-3AD203B41FA5}">
                      <a16:colId xmlns:a16="http://schemas.microsoft.com/office/drawing/2014/main" val="1106225480"/>
                    </a:ext>
                  </a:extLst>
                </a:gridCol>
                <a:gridCol w="2948707">
                  <a:extLst>
                    <a:ext uri="{9D8B030D-6E8A-4147-A177-3AD203B41FA5}">
                      <a16:colId xmlns:a16="http://schemas.microsoft.com/office/drawing/2014/main" val="509151393"/>
                    </a:ext>
                  </a:extLst>
                </a:gridCol>
              </a:tblGrid>
              <a:tr h="122881">
                <a:tc>
                  <a:txBody>
                    <a:bodyPr/>
                    <a:lstStyle/>
                    <a:p>
                      <a:r>
                        <a:rPr lang="en-US" sz="1000" dirty="0"/>
                        <a:t>CARIS </a:t>
                      </a:r>
                    </a:p>
                  </a:txBody>
                  <a:tcPr>
                    <a:solidFill>
                      <a:schemeClr val="accent4">
                        <a:lumMod val="75000"/>
                      </a:schemeClr>
                    </a:solidFill>
                  </a:tcPr>
                </a:tc>
                <a:tc>
                  <a:txBody>
                    <a:bodyPr/>
                    <a:lstStyle/>
                    <a:p>
                      <a:endParaRPr lang="en-US" sz="1000" b="1" kern="1200" dirty="0">
                        <a:solidFill>
                          <a:schemeClr val="bg1"/>
                        </a:solidFill>
                        <a:latin typeface="+mn-lt"/>
                        <a:ea typeface="+mn-ea"/>
                        <a:cs typeface="+mn-cs"/>
                      </a:endParaRP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284839">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439710">
                <a:tc>
                  <a:txBody>
                    <a:bodyPr/>
                    <a:lstStyle/>
                    <a:p>
                      <a:r>
                        <a:rPr lang="en-US" sz="1000" b="0" i="0" u="sng" strike="noStrike" kern="1200" baseline="0" dirty="0" err="1">
                          <a:solidFill>
                            <a:schemeClr val="tx1"/>
                          </a:solidFill>
                          <a:latin typeface="+mn-lt"/>
                          <a:ea typeface="+mn-ea"/>
                          <a:cs typeface="+mn-cs"/>
                        </a:rPr>
                        <a:t>Merus</a:t>
                      </a:r>
                      <a:r>
                        <a:rPr lang="en-US" sz="1000" b="0" i="0" u="sng" strike="noStrike" kern="1200" baseline="0" dirty="0">
                          <a:solidFill>
                            <a:schemeClr val="tx1"/>
                          </a:solidFill>
                          <a:latin typeface="+mn-lt"/>
                          <a:ea typeface="+mn-ea"/>
                          <a:cs typeface="+mn-cs"/>
                        </a:rPr>
                        <a:t> N.V.</a:t>
                      </a:r>
                    </a:p>
                    <a:p>
                      <a:r>
                        <a:rPr lang="en-US" sz="1000" b="0" i="0" u="sng" strike="noStrike" kern="1200" baseline="0" dirty="0">
                          <a:solidFill>
                            <a:schemeClr val="tx1"/>
                          </a:solidFill>
                          <a:latin typeface="+mn-lt"/>
                          <a:ea typeface="+mn-ea"/>
                          <a:cs typeface="+mn-cs"/>
                        </a:rPr>
                        <a:t>MCLA-128-CL01</a:t>
                      </a:r>
                      <a:endParaRPr lang="en-US" sz="1000" u="sng" dirty="0"/>
                    </a:p>
                    <a:p>
                      <a:r>
                        <a:rPr lang="en-US" sz="1000" dirty="0"/>
                        <a:t>Phase II</a:t>
                      </a:r>
                    </a:p>
                    <a:p>
                      <a:r>
                        <a:rPr lang="en-US" sz="1000" b="0" i="0" u="none" strike="noStrike" kern="1200" dirty="0">
                          <a:solidFill>
                            <a:schemeClr val="tx1"/>
                          </a:solidFill>
                          <a:effectLst/>
                          <a:latin typeface="+mn-lt"/>
                          <a:ea typeface="+mn-ea"/>
                          <a:cs typeface="+mn-cs"/>
                          <a:hlinkClick r:id="rId3"/>
                        </a:rPr>
                        <a:t>https://clinicaltrials.gov/show/NCT02912949</a:t>
                      </a:r>
                      <a:endParaRPr 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u="none" strike="noStrike" kern="1200" baseline="0" dirty="0">
                          <a:solidFill>
                            <a:schemeClr val="tx1"/>
                          </a:solidFill>
                          <a:latin typeface="+mn-lt"/>
                          <a:ea typeface="+mn-ea"/>
                          <a:cs typeface="+mn-cs"/>
                        </a:rPr>
                        <a:t>NRG1 fusion</a:t>
                      </a:r>
                    </a:p>
                    <a:p>
                      <a:pPr algn="ctr"/>
                      <a:r>
                        <a:rPr lang="en-US" sz="1000" b="0" i="0" u="none" strike="noStrike" kern="1200" baseline="0" dirty="0">
                          <a:solidFill>
                            <a:schemeClr val="tx1"/>
                          </a:solidFill>
                          <a:latin typeface="+mn-lt"/>
                          <a:ea typeface="+mn-ea"/>
                          <a:cs typeface="+mn-cs"/>
                        </a:rPr>
                        <a:t>Solid tumors</a:t>
                      </a:r>
                    </a:p>
                    <a:p>
                      <a:pPr algn="ctr"/>
                      <a:r>
                        <a:rPr lang="en-US" sz="1000" b="0" i="0" u="none" strike="noStrike" kern="1200" baseline="0" dirty="0">
                          <a:solidFill>
                            <a:schemeClr val="tx1"/>
                          </a:solidFill>
                          <a:latin typeface="+mn-lt"/>
                          <a:ea typeface="+mn-ea"/>
                          <a:cs typeface="+mn-cs"/>
                        </a:rPr>
                        <a:t>Advanced/Metastatic</a:t>
                      </a:r>
                    </a:p>
                    <a:p>
                      <a:pPr algn="ctr"/>
                      <a:r>
                        <a:rPr lang="en-US" sz="1000" dirty="0"/>
                        <a:t>(No standard/acceptable treatment)</a:t>
                      </a:r>
                      <a:endParaRPr lang="en-US" sz="1000" b="0" i="0" u="none" strike="noStrike" kern="1200" baseline="0" dirty="0">
                        <a:solidFill>
                          <a:schemeClr val="tx1"/>
                        </a:solidFill>
                        <a:latin typeface="+mn-lt"/>
                        <a:ea typeface="+mn-ea"/>
                        <a:cs typeface="+mn-cs"/>
                      </a:endParaRPr>
                    </a:p>
                  </a:txBody>
                  <a:tcPr/>
                </a:tc>
                <a:tc>
                  <a:txBody>
                    <a:bodyPr/>
                    <a:lstStyle/>
                    <a:p>
                      <a:pPr algn="ctr"/>
                      <a:r>
                        <a:rPr lang="en-US" sz="1000" b="0" i="0" u="none" strike="noStrike" kern="1200" baseline="0" dirty="0">
                          <a:solidFill>
                            <a:schemeClr val="tx1"/>
                          </a:solidFill>
                          <a:latin typeface="+mn-lt"/>
                          <a:ea typeface="+mn-ea"/>
                          <a:cs typeface="+mn-cs"/>
                        </a:rPr>
                        <a:t>MCLA-128</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t>
                      </a:r>
                      <a:r>
                        <a:rPr lang="en-US" sz="1000" b="0" i="0" kern="1200" dirty="0">
                          <a:solidFill>
                            <a:schemeClr val="tx1"/>
                          </a:solidFill>
                          <a:effectLst/>
                          <a:latin typeface="+mn-lt"/>
                          <a:ea typeface="+mn-ea"/>
                          <a:cs typeface="+mn-cs"/>
                        </a:rPr>
                        <a:t>Locally-advanced unresectable or metastatic solid tumor malignancy with documented NRG1 gene fusion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must have received prior standard therapy or would be unlikely to tolerate or  benefit from appropriate SOC or no satisfactory alternative treatment options are available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 Patient with asymptomatic or stable brain metastases</a:t>
                      </a:r>
                      <a:endParaRPr lang="en-US" sz="1000" dirty="0"/>
                    </a:p>
                  </a:txBody>
                  <a:tcPr/>
                </a:tc>
                <a:tc>
                  <a:txBody>
                    <a:bodyPr/>
                    <a:lstStyle/>
                    <a:p>
                      <a:r>
                        <a:rPr lang="en-US" sz="1000" b="0" i="0" u="none" strike="noStrike" kern="1200" baseline="0" dirty="0">
                          <a:solidFill>
                            <a:schemeClr val="tx1"/>
                          </a:solidFill>
                          <a:latin typeface="+mn-lt"/>
                          <a:ea typeface="+mn-ea"/>
                          <a:cs typeface="+mn-cs"/>
                        </a:rPr>
                        <a:t>A Phase I/II Study of MCLA-128, a full length</a:t>
                      </a:r>
                    </a:p>
                    <a:p>
                      <a:r>
                        <a:rPr lang="en-US" sz="1000" b="0" i="0" u="none" strike="noStrike" kern="1200" baseline="0" dirty="0">
                          <a:solidFill>
                            <a:schemeClr val="tx1"/>
                          </a:solidFill>
                          <a:latin typeface="+mn-lt"/>
                          <a:ea typeface="+mn-ea"/>
                          <a:cs typeface="+mn-cs"/>
                        </a:rPr>
                        <a:t>IgG1 Bispecific Antibody Targeting HER2 and</a:t>
                      </a:r>
                    </a:p>
                    <a:p>
                      <a:r>
                        <a:rPr lang="en-US" sz="1000" b="0" i="0" u="none" strike="noStrike" kern="1200" baseline="0" dirty="0">
                          <a:solidFill>
                            <a:schemeClr val="tx1"/>
                          </a:solidFill>
                          <a:latin typeface="+mn-lt"/>
                          <a:ea typeface="+mn-ea"/>
                          <a:cs typeface="+mn-cs"/>
                        </a:rPr>
                        <a:t>HER3, in Patients with Solid Tumors</a:t>
                      </a:r>
                      <a:endParaRPr lang="en-US" sz="1000" dirty="0"/>
                    </a:p>
                  </a:txBody>
                  <a:tcPr/>
                </a:tc>
                <a:extLst>
                  <a:ext uri="{0D108BD9-81ED-4DB2-BD59-A6C34878D82A}">
                    <a16:rowId xmlns:a16="http://schemas.microsoft.com/office/drawing/2014/main" val="535061637"/>
                  </a:ext>
                </a:extLst>
              </a:tr>
              <a:tr h="439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strike="noStrike" kern="1200" baseline="0" dirty="0">
                          <a:solidFill>
                            <a:schemeClr val="tx1"/>
                          </a:solidFill>
                          <a:latin typeface="+mn-lt"/>
                          <a:ea typeface="+mn-ea"/>
                          <a:cs typeface="+mn-cs"/>
                        </a:rPr>
                        <a:t>Roche BO41932</a:t>
                      </a:r>
                      <a:endParaRPr lang="en-US" sz="1000" u="sng" dirty="0"/>
                    </a:p>
                    <a:p>
                      <a:r>
                        <a:rPr lang="en-US" sz="1000" u="none" dirty="0"/>
                        <a:t>Phase II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linkClick r:id="rId4"/>
                        </a:rPr>
                        <a:t>https://clinicaltrials.gov/ct2/show/NCT04589845</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NTRK1/2/3, ROS1, ALK,</a:t>
                      </a:r>
                    </a:p>
                    <a:p>
                      <a:pPr algn="ctr"/>
                      <a:r>
                        <a:rPr lang="en-US" sz="1000" b="0" i="1" u="none" strike="noStrike" kern="1200" baseline="0" dirty="0">
                          <a:solidFill>
                            <a:schemeClr val="tx1"/>
                          </a:solidFill>
                          <a:latin typeface="+mn-lt"/>
                          <a:ea typeface="+mn-ea"/>
                          <a:cs typeface="+mn-cs"/>
                        </a:rPr>
                        <a:t>AKT, PIK3CA, BRAF</a:t>
                      </a:r>
                    </a:p>
                    <a:p>
                      <a:pPr algn="ctr"/>
                      <a:r>
                        <a:rPr lang="en-US" sz="1000" b="0" i="1" u="none" strike="noStrike" kern="1200" baseline="0" dirty="0">
                          <a:solidFill>
                            <a:schemeClr val="tx1"/>
                          </a:solidFill>
                          <a:latin typeface="+mn-lt"/>
                          <a:ea typeface="+mn-ea"/>
                          <a:cs typeface="+mn-cs"/>
                        </a:rPr>
                        <a:t>II/III, RET</a:t>
                      </a:r>
                    </a:p>
                    <a:p>
                      <a:pPr algn="ctr"/>
                      <a:r>
                        <a:rPr lang="en-US" sz="1000" b="0" i="0" u="none" strike="noStrike" kern="1200" baseline="0" dirty="0">
                          <a:solidFill>
                            <a:schemeClr val="tx1"/>
                          </a:solidFill>
                          <a:latin typeface="+mn-lt"/>
                          <a:ea typeface="+mn-ea"/>
                          <a:cs typeface="+mn-cs"/>
                        </a:rPr>
                        <a:t>Solid tumors</a:t>
                      </a:r>
                      <a:endParaRPr lang="en-US" sz="1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Advanced/Metastatic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mn-lt"/>
                          <a:ea typeface="+mn-ea"/>
                          <a:cs typeface="+mn-cs"/>
                        </a:rPr>
                        <a:t>Subsequent line</a:t>
                      </a:r>
                    </a:p>
                    <a:p>
                      <a:pPr algn="ctr"/>
                      <a:endParaRPr lang="en-US" sz="1000" b="0" i="0" u="none" strike="noStrike" kern="1200" baseline="0" dirty="0">
                        <a:solidFill>
                          <a:schemeClr val="tx1"/>
                        </a:solidFill>
                        <a:latin typeface="+mn-lt"/>
                        <a:ea typeface="+mn-ea"/>
                        <a:cs typeface="+mn-cs"/>
                      </a:endParaRPr>
                    </a:p>
                  </a:txBody>
                  <a:tcPr/>
                </a:tc>
                <a:tc>
                  <a:txBody>
                    <a:bodyPr/>
                    <a:lstStyle/>
                    <a:p>
                      <a:pPr algn="ctr"/>
                      <a:r>
                        <a:rPr lang="en-US" sz="1000" b="0" i="0" u="none" strike="noStrike" kern="1200" baseline="0" dirty="0" err="1">
                          <a:solidFill>
                            <a:schemeClr val="tx1"/>
                          </a:solidFill>
                          <a:latin typeface="+mn-lt"/>
                          <a:ea typeface="+mn-ea"/>
                          <a:cs typeface="+mn-cs"/>
                        </a:rPr>
                        <a:t>Entrectinib</a:t>
                      </a:r>
                      <a:r>
                        <a:rPr lang="en-US" sz="1000" b="0" i="0" u="none" strike="noStrike" kern="1200" baseline="0" dirty="0">
                          <a:solidFill>
                            <a:schemeClr val="tx1"/>
                          </a:solidFill>
                          <a:latin typeface="+mn-lt"/>
                          <a:ea typeface="+mn-ea"/>
                          <a:cs typeface="+mn-cs"/>
                        </a:rPr>
                        <a:t>, </a:t>
                      </a:r>
                      <a:r>
                        <a:rPr lang="en-US" sz="1000" b="0" i="0" u="none" strike="noStrike" kern="1200" baseline="0" dirty="0" err="1">
                          <a:solidFill>
                            <a:schemeClr val="tx1"/>
                          </a:solidFill>
                          <a:latin typeface="+mn-lt"/>
                          <a:ea typeface="+mn-ea"/>
                          <a:cs typeface="+mn-cs"/>
                        </a:rPr>
                        <a:t>Alectinib</a:t>
                      </a:r>
                      <a:r>
                        <a:rPr lang="en-US" sz="1000" b="0" i="0" u="none" strike="noStrike" kern="1200" baseline="0" dirty="0">
                          <a:solidFill>
                            <a:schemeClr val="tx1"/>
                          </a:solidFill>
                          <a:latin typeface="+mn-lt"/>
                          <a:ea typeface="+mn-ea"/>
                          <a:cs typeface="+mn-cs"/>
                        </a:rPr>
                        <a:t>,</a:t>
                      </a:r>
                    </a:p>
                    <a:p>
                      <a:pPr algn="ctr"/>
                      <a:r>
                        <a:rPr lang="en-US" sz="1000" b="0" i="0" u="none" strike="noStrike" kern="1200" baseline="0" dirty="0">
                          <a:solidFill>
                            <a:schemeClr val="tx1"/>
                          </a:solidFill>
                          <a:latin typeface="+mn-lt"/>
                          <a:ea typeface="+mn-ea"/>
                          <a:cs typeface="+mn-cs"/>
                        </a:rPr>
                        <a:t>Atezolizumab,</a:t>
                      </a:r>
                    </a:p>
                    <a:p>
                      <a:pPr algn="ctr"/>
                      <a:r>
                        <a:rPr lang="en-US" sz="1000" b="0" i="0" u="none" strike="noStrike" kern="1200" baseline="0" dirty="0" err="1">
                          <a:solidFill>
                            <a:schemeClr val="tx1"/>
                          </a:solidFill>
                          <a:latin typeface="+mn-lt"/>
                          <a:ea typeface="+mn-ea"/>
                          <a:cs typeface="+mn-cs"/>
                        </a:rPr>
                        <a:t>Ipatasertib</a:t>
                      </a:r>
                      <a:r>
                        <a:rPr lang="en-US" sz="1000" b="0" i="0" u="none" strike="noStrike" kern="1200" baseline="0" dirty="0">
                          <a:solidFill>
                            <a:schemeClr val="tx1"/>
                          </a:solidFill>
                          <a:latin typeface="+mn-lt"/>
                          <a:ea typeface="+mn-ea"/>
                          <a:cs typeface="+mn-cs"/>
                        </a:rPr>
                        <a:t>, Trastuzumab</a:t>
                      </a:r>
                    </a:p>
                    <a:p>
                      <a:pPr algn="ctr"/>
                      <a:r>
                        <a:rPr lang="en-US" sz="1000" b="0" i="0" u="none" strike="noStrike" kern="1200" baseline="0" dirty="0">
                          <a:solidFill>
                            <a:schemeClr val="tx1"/>
                          </a:solidFill>
                          <a:latin typeface="+mn-lt"/>
                          <a:ea typeface="+mn-ea"/>
                          <a:cs typeface="+mn-cs"/>
                        </a:rPr>
                        <a:t>Emtansine, GDC-0077</a:t>
                      </a:r>
                      <a:endParaRPr lang="en-US" sz="1000" dirty="0"/>
                    </a:p>
                    <a:p>
                      <a:pPr algn="ctr"/>
                      <a:endParaRPr lang="en-US" sz="1000" dirty="0"/>
                    </a:p>
                  </a:txBody>
                  <a:tcPr/>
                </a:tc>
                <a:tc>
                  <a:txBody>
                    <a:bodyPr/>
                    <a:lstStyle/>
                    <a:p>
                      <a:r>
                        <a:rPr lang="en-US" sz="1000" dirty="0"/>
                        <a:t>•Histologically or cytologically confirmed advanced or metastatic solid tumors</a:t>
                      </a:r>
                    </a:p>
                    <a:p>
                      <a:r>
                        <a:rPr lang="en-US" sz="1000" dirty="0">
                          <a:latin typeface="Calibri" panose="020F0502020204030204" pitchFamily="34" charset="0"/>
                          <a:cs typeface="Calibri" panose="020F0502020204030204" pitchFamily="34" charset="0"/>
                        </a:rPr>
                        <a:t>•</a:t>
                      </a:r>
                      <a:r>
                        <a:rPr lang="en-US" sz="1000" dirty="0"/>
                        <a:t>Disease progression on prior treatment, previously untreated disease with no available acceptable treatment </a:t>
                      </a:r>
                    </a:p>
                    <a:p>
                      <a:r>
                        <a:rPr lang="en-US" sz="1000" dirty="0">
                          <a:latin typeface="Calibri" panose="020F0502020204030204" pitchFamily="34" charset="0"/>
                          <a:cs typeface="Calibri" panose="020F0502020204030204" pitchFamily="34" charset="0"/>
                        </a:rPr>
                        <a:t>•</a:t>
                      </a:r>
                      <a:r>
                        <a:rPr lang="en-US" sz="1000" dirty="0"/>
                        <a:t>Any anticancer treatment &gt; 2weeks prior to start of study treatment</a:t>
                      </a:r>
                    </a:p>
                    <a:p>
                      <a:r>
                        <a:rPr lang="en-US" sz="1000" dirty="0">
                          <a:latin typeface="Calibri" panose="020F0502020204030204" pitchFamily="34" charset="0"/>
                          <a:cs typeface="Calibri" panose="020F0502020204030204" pitchFamily="34" charset="0"/>
                        </a:rPr>
                        <a:t>•</a:t>
                      </a:r>
                      <a:r>
                        <a:rPr lang="en-US" sz="1000" dirty="0"/>
                        <a:t>Whole brain radiotherapy &gt;14 days or stereotactic radiosurgery &gt;7days prior to start of study treatment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b="0" i="0" u="none" strike="noStrike" kern="1200" baseline="0" dirty="0">
                          <a:solidFill>
                            <a:schemeClr val="tx1"/>
                          </a:solidFill>
                          <a:latin typeface="+mn-lt"/>
                          <a:ea typeface="+mn-ea"/>
                          <a:cs typeface="+mn-cs"/>
                        </a:rPr>
                        <a:t>Tumor-Agnostic Precision Immuno-oncology</a:t>
                      </a:r>
                    </a:p>
                    <a:p>
                      <a:r>
                        <a:rPr lang="en-US" sz="1000" b="0" i="0" u="none" strike="noStrike" kern="1200" baseline="0" dirty="0">
                          <a:solidFill>
                            <a:schemeClr val="tx1"/>
                          </a:solidFill>
                          <a:latin typeface="+mn-lt"/>
                          <a:ea typeface="+mn-ea"/>
                          <a:cs typeface="+mn-cs"/>
                        </a:rPr>
                        <a:t>and Somatic Targeting Rational for You</a:t>
                      </a:r>
                    </a:p>
                    <a:p>
                      <a:r>
                        <a:rPr lang="en-US" sz="1000" b="0" i="0" u="none" strike="noStrike" kern="1200" baseline="0" dirty="0">
                          <a:solidFill>
                            <a:schemeClr val="tx1"/>
                          </a:solidFill>
                          <a:latin typeface="+mn-lt"/>
                          <a:ea typeface="+mn-ea"/>
                          <a:cs typeface="+mn-cs"/>
                        </a:rPr>
                        <a:t>(TAPISTRY) Phase II Platform Trial</a:t>
                      </a:r>
                      <a:endParaRPr lang="en-US" sz="1000" dirty="0"/>
                    </a:p>
                    <a:p>
                      <a:endParaRPr lang="en-US" sz="1000" dirty="0"/>
                    </a:p>
                  </a:txBody>
                  <a:tcPr/>
                </a:tc>
                <a:extLst>
                  <a:ext uri="{0D108BD9-81ED-4DB2-BD59-A6C34878D82A}">
                    <a16:rowId xmlns:a16="http://schemas.microsoft.com/office/drawing/2014/main" val="310725312"/>
                  </a:ext>
                </a:extLst>
              </a:tr>
              <a:tr h="439710">
                <a:tc>
                  <a:txBody>
                    <a:bodyPr/>
                    <a:lstStyle/>
                    <a:p>
                      <a:r>
                        <a:rPr lang="en-US" sz="1000" u="sng" dirty="0"/>
                        <a:t>Endeavor</a:t>
                      </a:r>
                    </a:p>
                    <a:p>
                      <a:r>
                        <a:rPr lang="en-US" sz="1000" u="sng" dirty="0"/>
                        <a:t>ENV-ONC-101</a:t>
                      </a:r>
                    </a:p>
                    <a:p>
                      <a:r>
                        <a:rPr lang="en-US" sz="1000" dirty="0"/>
                        <a:t>Phase II</a:t>
                      </a:r>
                    </a:p>
                    <a:p>
                      <a:r>
                        <a:rPr lang="en-US" sz="1000" dirty="0">
                          <a:hlinkClick r:id="rId5"/>
                        </a:rPr>
                        <a:t>https://clinicaltrials.gov/ct2/show/NCT05199584</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PTCH1 mutations</a:t>
                      </a:r>
                    </a:p>
                    <a:p>
                      <a:pPr algn="ctr"/>
                      <a:r>
                        <a:rPr lang="en-US" sz="1000" b="0" i="0" u="none" strike="noStrike" kern="1200" baseline="0" dirty="0">
                          <a:solidFill>
                            <a:schemeClr val="tx1"/>
                          </a:solidFill>
                          <a:latin typeface="+mn-lt"/>
                          <a:ea typeface="+mn-ea"/>
                          <a:cs typeface="+mn-cs"/>
                        </a:rPr>
                        <a:t>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b="0" i="0" u="none" strike="noStrike" kern="1200" baseline="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ENV-101</a:t>
                      </a:r>
                    </a:p>
                    <a:p>
                      <a:pPr algn="ctr"/>
                      <a:endParaRPr lang="en-US" sz="1000" dirty="0"/>
                    </a:p>
                  </a:txBody>
                  <a:tcPr/>
                </a:tc>
                <a:tc>
                  <a:txBody>
                    <a:bodyPr/>
                    <a:lstStyle/>
                    <a:p>
                      <a:r>
                        <a:rPr lang="en-US" sz="1000" dirty="0"/>
                        <a:t>•</a:t>
                      </a:r>
                      <a:r>
                        <a:rPr lang="en-US" sz="1000" b="0" i="0" kern="1200" dirty="0">
                          <a:solidFill>
                            <a:schemeClr val="tx1"/>
                          </a:solidFill>
                          <a:effectLst/>
                          <a:latin typeface="+mn-lt"/>
                          <a:ea typeface="+mn-ea"/>
                          <a:cs typeface="+mn-cs"/>
                        </a:rPr>
                        <a:t>Histologically or cytologically confirmed advanced solid tumor that harbors a PTCH1 loss of function mutation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must be refractory to all standard of care therapy, or standard or curative therapy does not exist, or the patient has documented their refusal of standard of care therapies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b="0" i="0" u="none" strike="noStrike" kern="1200" baseline="0" dirty="0">
                          <a:solidFill>
                            <a:schemeClr val="tx1"/>
                          </a:solidFill>
                          <a:latin typeface="+mn-lt"/>
                          <a:ea typeface="+mn-ea"/>
                          <a:cs typeface="+mn-cs"/>
                        </a:rPr>
                        <a:t>A Phase 2, Multi-Center Study Evaluating the</a:t>
                      </a:r>
                    </a:p>
                    <a:p>
                      <a:r>
                        <a:rPr lang="en-US" sz="1000" b="0" i="0" u="none" strike="noStrike" kern="1200" baseline="0" dirty="0">
                          <a:solidFill>
                            <a:schemeClr val="tx1"/>
                          </a:solidFill>
                          <a:latin typeface="+mn-lt"/>
                          <a:ea typeface="+mn-ea"/>
                          <a:cs typeface="+mn-cs"/>
                        </a:rPr>
                        <a:t>Safety and Efficacy of ENV-101 (</a:t>
                      </a:r>
                      <a:r>
                        <a:rPr lang="en-US" sz="1000" b="0" i="0" u="none" strike="noStrike" kern="1200" baseline="0" dirty="0" err="1">
                          <a:solidFill>
                            <a:schemeClr val="tx1"/>
                          </a:solidFill>
                          <a:latin typeface="+mn-lt"/>
                          <a:ea typeface="+mn-ea"/>
                          <a:cs typeface="+mn-cs"/>
                        </a:rPr>
                        <a:t>Taladegib</a:t>
                      </a:r>
                      <a:r>
                        <a:rPr lang="en-US" sz="1000" b="0" i="0" u="none" strike="noStrike" kern="1200" baseline="0" dirty="0">
                          <a:solidFill>
                            <a:schemeClr val="tx1"/>
                          </a:solidFill>
                          <a:latin typeface="+mn-lt"/>
                          <a:ea typeface="+mn-ea"/>
                          <a:cs typeface="+mn-cs"/>
                        </a:rPr>
                        <a:t>) in</a:t>
                      </a:r>
                    </a:p>
                    <a:p>
                      <a:r>
                        <a:rPr lang="en-US" sz="1000" b="0" i="0" u="none" strike="noStrike" kern="1200" baseline="0" dirty="0">
                          <a:solidFill>
                            <a:schemeClr val="tx1"/>
                          </a:solidFill>
                          <a:latin typeface="+mn-lt"/>
                          <a:ea typeface="+mn-ea"/>
                          <a:cs typeface="+mn-cs"/>
                        </a:rPr>
                        <a:t>Patients with Advanced Solid Tumors</a:t>
                      </a:r>
                    </a:p>
                    <a:p>
                      <a:r>
                        <a:rPr lang="en-US" sz="1000" b="0" i="0" u="none" strike="noStrike" kern="1200" baseline="0" dirty="0">
                          <a:solidFill>
                            <a:schemeClr val="tx1"/>
                          </a:solidFill>
                          <a:latin typeface="+mn-lt"/>
                          <a:ea typeface="+mn-ea"/>
                          <a:cs typeface="+mn-cs"/>
                        </a:rPr>
                        <a:t>Harboring PTCH1 Loss of Function Mutations</a:t>
                      </a:r>
                      <a:endParaRPr lang="en-US" sz="1000" dirty="0"/>
                    </a:p>
                    <a:p>
                      <a:endParaRPr lang="en-US" sz="1000" dirty="0"/>
                    </a:p>
                  </a:txBody>
                  <a:tcPr/>
                </a:tc>
                <a:extLst>
                  <a:ext uri="{0D108BD9-81ED-4DB2-BD59-A6C34878D82A}">
                    <a16:rowId xmlns:a16="http://schemas.microsoft.com/office/drawing/2014/main" val="2483034649"/>
                  </a:ext>
                </a:extLst>
              </a:tr>
            </a:tbl>
          </a:graphicData>
        </a:graphic>
      </p:graphicFrame>
    </p:spTree>
    <p:extLst>
      <p:ext uri="{BB962C8B-B14F-4D97-AF65-F5344CB8AC3E}">
        <p14:creationId xmlns:p14="http://schemas.microsoft.com/office/powerpoint/2010/main" val="1845984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97C33AF8-592C-D5FF-B309-242A1F04582D}"/>
              </a:ext>
            </a:extLst>
          </p:cNvPr>
          <p:cNvGraphicFramePr>
            <a:graphicFrameLocks noGrp="1"/>
          </p:cNvGraphicFramePr>
          <p:nvPr>
            <p:extLst>
              <p:ext uri="{D42A27DB-BD31-4B8C-83A1-F6EECF244321}">
                <p14:modId xmlns:p14="http://schemas.microsoft.com/office/powerpoint/2010/main" val="2577765219"/>
              </p:ext>
            </p:extLst>
          </p:nvPr>
        </p:nvGraphicFramePr>
        <p:xfrm>
          <a:off x="368030" y="759476"/>
          <a:ext cx="11463420" cy="5181600"/>
        </p:xfrm>
        <a:graphic>
          <a:graphicData uri="http://schemas.openxmlformats.org/drawingml/2006/table">
            <a:tbl>
              <a:tblPr firstRow="1" bandRow="1">
                <a:tableStyleId>{72833802-FEF1-4C79-8D5D-14CF1EAF98D9}</a:tableStyleId>
              </a:tblPr>
              <a:tblGrid>
                <a:gridCol w="1605147">
                  <a:extLst>
                    <a:ext uri="{9D8B030D-6E8A-4147-A177-3AD203B41FA5}">
                      <a16:colId xmlns:a16="http://schemas.microsoft.com/office/drawing/2014/main" val="1774324569"/>
                    </a:ext>
                  </a:extLst>
                </a:gridCol>
                <a:gridCol w="1627273">
                  <a:extLst>
                    <a:ext uri="{9D8B030D-6E8A-4147-A177-3AD203B41FA5}">
                      <a16:colId xmlns:a16="http://schemas.microsoft.com/office/drawing/2014/main" val="3121738486"/>
                    </a:ext>
                  </a:extLst>
                </a:gridCol>
                <a:gridCol w="1551214">
                  <a:extLst>
                    <a:ext uri="{9D8B030D-6E8A-4147-A177-3AD203B41FA5}">
                      <a16:colId xmlns:a16="http://schemas.microsoft.com/office/drawing/2014/main" val="1502745024"/>
                    </a:ext>
                  </a:extLst>
                </a:gridCol>
                <a:gridCol w="3927022">
                  <a:extLst>
                    <a:ext uri="{9D8B030D-6E8A-4147-A177-3AD203B41FA5}">
                      <a16:colId xmlns:a16="http://schemas.microsoft.com/office/drawing/2014/main" val="1106225480"/>
                    </a:ext>
                  </a:extLst>
                </a:gridCol>
                <a:gridCol w="2752764">
                  <a:extLst>
                    <a:ext uri="{9D8B030D-6E8A-4147-A177-3AD203B41FA5}">
                      <a16:colId xmlns:a16="http://schemas.microsoft.com/office/drawing/2014/main" val="509151393"/>
                    </a:ext>
                  </a:extLst>
                </a:gridCol>
              </a:tblGrid>
              <a:tr h="122881">
                <a:tc>
                  <a:txBody>
                    <a:bodyPr/>
                    <a:lstStyle/>
                    <a:p>
                      <a:r>
                        <a:rPr lang="en-US" sz="1000" dirty="0"/>
                        <a:t>CARIS </a:t>
                      </a:r>
                    </a:p>
                  </a:txBody>
                  <a:tcPr>
                    <a:solidFill>
                      <a:schemeClr val="accent4">
                        <a:lumMod val="75000"/>
                      </a:schemeClr>
                    </a:solidFill>
                  </a:tcPr>
                </a:tc>
                <a:tc>
                  <a:txBody>
                    <a:bodyPr/>
                    <a:lstStyle/>
                    <a:p>
                      <a:endParaRPr lang="en-US" sz="1000" b="1" kern="1200" dirty="0">
                        <a:solidFill>
                          <a:schemeClr val="bg1"/>
                        </a:solidFill>
                        <a:latin typeface="+mn-lt"/>
                        <a:ea typeface="+mn-ea"/>
                        <a:cs typeface="+mn-cs"/>
                      </a:endParaRP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284839">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439710">
                <a:tc>
                  <a:txBody>
                    <a:bodyPr/>
                    <a:lstStyle/>
                    <a:p>
                      <a:r>
                        <a:rPr lang="en-US" sz="1000" u="sng" dirty="0"/>
                        <a:t>Relay </a:t>
                      </a:r>
                    </a:p>
                    <a:p>
                      <a:r>
                        <a:rPr lang="en-US" sz="1000" u="sng" dirty="0"/>
                        <a:t>RLY-4008-101</a:t>
                      </a:r>
                    </a:p>
                    <a:p>
                      <a:r>
                        <a:rPr lang="en-US" sz="1000" dirty="0"/>
                        <a:t>Phase I</a:t>
                      </a:r>
                    </a:p>
                    <a:p>
                      <a:r>
                        <a:rPr lang="en-US" sz="1000" dirty="0">
                          <a:hlinkClick r:id="rId2"/>
                        </a:rPr>
                        <a:t>https://clinicaltrials.gov/ct2/show/NCT04526106</a:t>
                      </a:r>
                      <a:endParaRPr lang="en-US" sz="1000" dirty="0"/>
                    </a:p>
                    <a:p>
                      <a:endParaRPr lang="en-US" sz="1000" dirty="0"/>
                    </a:p>
                    <a:p>
                      <a:endParaRPr lang="en-US" sz="1000" dirty="0"/>
                    </a:p>
                  </a:txBody>
                  <a:tcPr/>
                </a:tc>
                <a:tc>
                  <a:txBody>
                    <a:bodyPr/>
                    <a:lstStyle/>
                    <a:p>
                      <a:pPr algn="ctr"/>
                      <a:r>
                        <a:rPr lang="en-US" sz="1000" i="1" dirty="0"/>
                        <a:t>FGFR2 alterations</a:t>
                      </a:r>
                    </a:p>
                    <a:p>
                      <a:pPr algn="ctr"/>
                      <a:r>
                        <a:rPr lang="en-US" sz="1000" dirty="0"/>
                        <a:t>Cholangiocarcinoma and Solid Tumors</a:t>
                      </a:r>
                    </a:p>
                    <a:p>
                      <a:pPr algn="ctr"/>
                      <a:r>
                        <a:rPr lang="en-US" sz="1000" dirty="0"/>
                        <a:t>Advanced/Metastatic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dirty="0"/>
                    </a:p>
                  </a:txBody>
                  <a:tcPr/>
                </a:tc>
                <a:tc>
                  <a:txBody>
                    <a:bodyPr/>
                    <a:lstStyle/>
                    <a:p>
                      <a:pPr algn="ctr"/>
                      <a:r>
                        <a:rPr lang="en-US" sz="1000" dirty="0"/>
                        <a:t>RLY-4408</a:t>
                      </a:r>
                    </a:p>
                  </a:txBody>
                  <a:tcPr/>
                </a:tc>
                <a:tc>
                  <a:txBody>
                    <a:bodyPr/>
                    <a:lstStyle/>
                    <a:p>
                      <a:r>
                        <a:rPr lang="en-US" sz="1000" dirty="0"/>
                        <a:t>•Histologically/cytologically confirmed unresectable or metastatic solid tumor with documented FGFR2 gene fusion, mutation, or amplification</a:t>
                      </a:r>
                    </a:p>
                    <a:p>
                      <a:r>
                        <a:rPr lang="en-US" sz="1000" dirty="0">
                          <a:latin typeface="Calibri" panose="020F0502020204030204" pitchFamily="34" charset="0"/>
                          <a:cs typeface="Calibri" panose="020F0502020204030204" pitchFamily="34" charset="0"/>
                        </a:rPr>
                        <a:t>•</a:t>
                      </a:r>
                      <a:r>
                        <a:rPr lang="en-US" sz="1000" dirty="0"/>
                        <a:t>Disease refractory to standard therapy, had not adequately responded to standard therapy</a:t>
                      </a:r>
                    </a:p>
                    <a:p>
                      <a:r>
                        <a:rPr lang="en-US" sz="1000" dirty="0">
                          <a:latin typeface="Calibri" panose="020F0502020204030204" pitchFamily="34" charset="0"/>
                          <a:cs typeface="Calibri" panose="020F0502020204030204" pitchFamily="34" charset="0"/>
                        </a:rPr>
                        <a:t>•</a:t>
                      </a:r>
                      <a:r>
                        <a:rPr lang="en-US" sz="1000" dirty="0"/>
                        <a:t>No ongoing, clinically significant </a:t>
                      </a:r>
                      <a:r>
                        <a:rPr lang="en-US" sz="1000" dirty="0" err="1"/>
                        <a:t>FGFRi</a:t>
                      </a:r>
                      <a:r>
                        <a:rPr lang="en-US" sz="1000" dirty="0"/>
                        <a:t>-induced retinal detachment or ongoing corneal or retinal disorder</a:t>
                      </a:r>
                    </a:p>
                    <a:p>
                      <a:r>
                        <a:rPr lang="en-US" sz="1000" dirty="0">
                          <a:latin typeface="Calibri" panose="020F0502020204030204" pitchFamily="34" charset="0"/>
                          <a:cs typeface="Calibri" panose="020F0502020204030204" pitchFamily="34" charset="0"/>
                        </a:rPr>
                        <a:t>•</a:t>
                      </a:r>
                      <a:r>
                        <a:rPr lang="en-US" sz="1000" dirty="0"/>
                        <a:t>Patient with asymptomatic CNS metastases or primary CNS tumor</a:t>
                      </a:r>
                    </a:p>
                  </a:txBody>
                  <a:tcPr/>
                </a:tc>
                <a:tc>
                  <a:txBody>
                    <a:bodyPr/>
                    <a:lstStyle/>
                    <a:p>
                      <a:r>
                        <a:rPr lang="en-US" sz="1000" b="0" i="0" kern="1200" dirty="0">
                          <a:solidFill>
                            <a:schemeClr val="tx1"/>
                          </a:solidFill>
                          <a:effectLst/>
                          <a:latin typeface="+mn-lt"/>
                          <a:ea typeface="+mn-ea"/>
                          <a:cs typeface="+mn-cs"/>
                        </a:rPr>
                        <a:t>A First-in-Human Study of Highly Selective FGFR2 Inhibitor, RLY-4008, in Patients With Intrahepatic Cholangiocarcinoma (ICC) and Other Advanced Solid Tumors</a:t>
                      </a:r>
                      <a:endParaRPr lang="en-US" sz="1000" dirty="0"/>
                    </a:p>
                  </a:txBody>
                  <a:tcPr/>
                </a:tc>
                <a:extLst>
                  <a:ext uri="{0D108BD9-81ED-4DB2-BD59-A6C34878D82A}">
                    <a16:rowId xmlns:a16="http://schemas.microsoft.com/office/drawing/2014/main" val="535061637"/>
                  </a:ext>
                </a:extLst>
              </a:tr>
              <a:tr h="439710">
                <a:tc>
                  <a:txBody>
                    <a:bodyPr/>
                    <a:lstStyle/>
                    <a:p>
                      <a:r>
                        <a:rPr lang="en-US" sz="1000" u="sng" dirty="0"/>
                        <a:t>Rain Therapeutics </a:t>
                      </a:r>
                    </a:p>
                    <a:p>
                      <a:r>
                        <a:rPr lang="en-US" sz="1000" u="sng" dirty="0"/>
                        <a:t>(3202)</a:t>
                      </a:r>
                    </a:p>
                    <a:p>
                      <a:r>
                        <a:rPr lang="en-US" sz="1000" dirty="0"/>
                        <a:t>Phase II</a:t>
                      </a:r>
                    </a:p>
                    <a:p>
                      <a:r>
                        <a:rPr lang="en-US" sz="1000" dirty="0">
                          <a:hlinkClick r:id="rId3"/>
                        </a:rPr>
                        <a:t>https://clinicaltrials.gov/ct2/show/NCT05012397</a:t>
                      </a:r>
                      <a:endParaRPr lang="en-US" sz="1000" dirty="0"/>
                    </a:p>
                    <a:p>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Wild-type (WT)</a:t>
                      </a:r>
                    </a:p>
                    <a:p>
                      <a:pPr algn="ctr"/>
                      <a:r>
                        <a:rPr lang="en-US" sz="1000" b="0" i="1" u="none" strike="noStrike" kern="1200" baseline="0" dirty="0">
                          <a:solidFill>
                            <a:schemeClr val="tx1"/>
                          </a:solidFill>
                          <a:latin typeface="+mn-lt"/>
                          <a:ea typeface="+mn-ea"/>
                          <a:cs typeface="+mn-cs"/>
                        </a:rPr>
                        <a:t>TP53 and MDM2</a:t>
                      </a:r>
                    </a:p>
                    <a:p>
                      <a:pPr algn="ctr"/>
                      <a:r>
                        <a:rPr lang="en-US" sz="1000" b="0" i="0" u="none" strike="noStrike" kern="1200" baseline="0" dirty="0">
                          <a:solidFill>
                            <a:schemeClr val="tx1"/>
                          </a:solidFill>
                          <a:latin typeface="+mn-lt"/>
                          <a:ea typeface="+mn-ea"/>
                          <a:cs typeface="+mn-cs"/>
                        </a:rPr>
                        <a:t>Solid Tumors</a:t>
                      </a:r>
                    </a:p>
                    <a:p>
                      <a:pPr algn="ctr"/>
                      <a:r>
                        <a:rPr lang="en-US" sz="1000" b="0" i="0" u="none" strike="noStrike" kern="1200" baseline="0" dirty="0">
                          <a:solidFill>
                            <a:schemeClr val="tx1"/>
                          </a:solidFill>
                          <a:latin typeface="+mn-lt"/>
                          <a:ea typeface="+mn-ea"/>
                          <a:cs typeface="+mn-cs"/>
                        </a:rPr>
                        <a:t>Advanced/Metastatic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dirty="0"/>
                    </a:p>
                  </a:txBody>
                  <a:tcPr/>
                </a:tc>
                <a:tc>
                  <a:txBody>
                    <a:bodyPr/>
                    <a:lstStyle/>
                    <a:p>
                      <a:pPr algn="ctr"/>
                      <a:r>
                        <a:rPr lang="en-US" sz="1000" b="0" i="0" u="none" strike="noStrike" kern="1200" baseline="0" dirty="0" err="1">
                          <a:solidFill>
                            <a:schemeClr val="tx1"/>
                          </a:solidFill>
                          <a:latin typeface="+mn-lt"/>
                          <a:ea typeface="+mn-ea"/>
                          <a:cs typeface="+mn-cs"/>
                        </a:rPr>
                        <a:t>Milademetan</a:t>
                      </a:r>
                      <a:r>
                        <a:rPr lang="en-US" sz="1000" b="0" i="0" u="none" strike="noStrike" kern="1200" baseline="0" dirty="0">
                          <a:solidFill>
                            <a:schemeClr val="tx1"/>
                          </a:solidFill>
                          <a:latin typeface="+mn-lt"/>
                          <a:ea typeface="+mn-ea"/>
                          <a:cs typeface="+mn-cs"/>
                        </a:rPr>
                        <a:t> (RAIN-32)</a:t>
                      </a:r>
                      <a:endParaRPr lang="en-US" sz="1000" dirty="0"/>
                    </a:p>
                  </a:txBody>
                  <a:tcPr/>
                </a:tc>
                <a:tc>
                  <a:txBody>
                    <a:bodyPr/>
                    <a:lstStyle/>
                    <a:p>
                      <a:r>
                        <a:rPr lang="en-US" sz="1000" dirty="0"/>
                        <a:t>•Histologically and/or cytologically confirmed locally advanced/metastatic solid tumors with presence of Wild type TP53 and MDM2 gene amplification</a:t>
                      </a:r>
                    </a:p>
                    <a:p>
                      <a:r>
                        <a:rPr lang="en-US" sz="1000" dirty="0">
                          <a:latin typeface="Calibri" panose="020F0502020204030204" pitchFamily="34" charset="0"/>
                          <a:cs typeface="Calibri" panose="020F0502020204030204" pitchFamily="34" charset="0"/>
                        </a:rPr>
                        <a:t>•</a:t>
                      </a:r>
                      <a:r>
                        <a:rPr lang="en-US" sz="1000" dirty="0"/>
                        <a:t>Received all standard therapy and would be intolerant or benefit from standard therapy</a:t>
                      </a:r>
                    </a:p>
                    <a:p>
                      <a:r>
                        <a:rPr lang="en-US" sz="1000" dirty="0">
                          <a:latin typeface="Calibri" panose="020F0502020204030204" pitchFamily="34" charset="0"/>
                          <a:cs typeface="Calibri" panose="020F0502020204030204" pitchFamily="34" charset="0"/>
                        </a:rPr>
                        <a:t>•</a:t>
                      </a:r>
                      <a:r>
                        <a:rPr lang="en-US" sz="1000" dirty="0"/>
                        <a:t>No prior treatment with MDM2 inhibitor</a:t>
                      </a:r>
                    </a:p>
                    <a:p>
                      <a:r>
                        <a:rPr lang="en-US" sz="1000" dirty="0">
                          <a:latin typeface="Calibri" panose="020F0502020204030204" pitchFamily="34" charset="0"/>
                          <a:cs typeface="Calibri" panose="020F0502020204030204" pitchFamily="34" charset="0"/>
                        </a:rPr>
                        <a:t>•</a:t>
                      </a:r>
                      <a:r>
                        <a:rPr lang="en-US" sz="1000" dirty="0"/>
                        <a:t>No well-differentiated/dedifferentiated liposarcoma or initial sarcoma</a:t>
                      </a:r>
                    </a:p>
                    <a:p>
                      <a:r>
                        <a:rPr lang="en-US" sz="1000" dirty="0">
                          <a:latin typeface="Calibri" panose="020F0502020204030204" pitchFamily="34" charset="0"/>
                          <a:cs typeface="Calibri" panose="020F0502020204030204" pitchFamily="34" charset="0"/>
                        </a:rPr>
                        <a:t>•</a:t>
                      </a:r>
                      <a:r>
                        <a:rPr lang="en-US" sz="1000" dirty="0"/>
                        <a:t>No h/o primary brain tumor (e.g., glioma)</a:t>
                      </a:r>
                    </a:p>
                    <a:p>
                      <a:r>
                        <a:rPr lang="en-US" sz="1000" dirty="0">
                          <a:latin typeface="Calibri" panose="020F0502020204030204" pitchFamily="34" charset="0"/>
                          <a:cs typeface="Calibri" panose="020F0502020204030204" pitchFamily="34" charset="0"/>
                        </a:rPr>
                        <a:t>•</a:t>
                      </a:r>
                      <a:r>
                        <a:rPr lang="en-US" sz="1000" dirty="0"/>
                        <a:t>Patient with treated brain metastases</a:t>
                      </a:r>
                    </a:p>
                  </a:txBody>
                  <a:tcPr/>
                </a:tc>
                <a:tc>
                  <a:txBody>
                    <a:bodyPr/>
                    <a:lstStyle/>
                    <a:p>
                      <a:r>
                        <a:rPr lang="en-US" sz="1000" b="0" i="0" u="none" strike="noStrike" kern="1200" baseline="0" dirty="0">
                          <a:solidFill>
                            <a:schemeClr val="tx1"/>
                          </a:solidFill>
                          <a:latin typeface="+mn-lt"/>
                          <a:ea typeface="+mn-ea"/>
                          <a:cs typeface="+mn-cs"/>
                        </a:rPr>
                        <a:t>A Phase 2 Basket Study of </a:t>
                      </a:r>
                      <a:r>
                        <a:rPr lang="en-US" sz="1000" b="0" i="0" u="none" strike="noStrike" kern="1200" baseline="0" dirty="0" err="1">
                          <a:solidFill>
                            <a:schemeClr val="tx1"/>
                          </a:solidFill>
                          <a:latin typeface="+mn-lt"/>
                          <a:ea typeface="+mn-ea"/>
                          <a:cs typeface="+mn-cs"/>
                        </a:rPr>
                        <a:t>Milademetan</a:t>
                      </a:r>
                      <a:r>
                        <a:rPr lang="en-US" sz="1000" b="0" i="0" u="none" strike="noStrike" kern="1200" baseline="0" dirty="0">
                          <a:solidFill>
                            <a:schemeClr val="tx1"/>
                          </a:solidFill>
                          <a:latin typeface="+mn-lt"/>
                          <a:ea typeface="+mn-ea"/>
                          <a:cs typeface="+mn-cs"/>
                        </a:rPr>
                        <a:t> in</a:t>
                      </a:r>
                    </a:p>
                    <a:p>
                      <a:r>
                        <a:rPr lang="en-US" sz="1000" b="0" i="0" u="none" strike="noStrike" kern="1200" baseline="0" dirty="0">
                          <a:solidFill>
                            <a:schemeClr val="tx1"/>
                          </a:solidFill>
                          <a:latin typeface="+mn-lt"/>
                          <a:ea typeface="+mn-ea"/>
                          <a:cs typeface="+mn-cs"/>
                        </a:rPr>
                        <a:t>Advanced/Metastatic Solid Tumors</a:t>
                      </a:r>
                    </a:p>
                  </a:txBody>
                  <a:tcPr/>
                </a:tc>
                <a:extLst>
                  <a:ext uri="{0D108BD9-81ED-4DB2-BD59-A6C34878D82A}">
                    <a16:rowId xmlns:a16="http://schemas.microsoft.com/office/drawing/2014/main" val="873964114"/>
                  </a:ext>
                </a:extLst>
              </a:tr>
              <a:tr h="439710">
                <a:tc>
                  <a:txBody>
                    <a:bodyPr/>
                    <a:lstStyle/>
                    <a:p>
                      <a:r>
                        <a:rPr lang="en-US" sz="1000" u="sng" dirty="0"/>
                        <a:t>Day One </a:t>
                      </a:r>
                    </a:p>
                    <a:p>
                      <a:r>
                        <a:rPr lang="en-US" sz="1000" u="sng" dirty="0"/>
                        <a:t>DAY 101-102</a:t>
                      </a:r>
                    </a:p>
                    <a:p>
                      <a:r>
                        <a:rPr lang="en-US" sz="1000" dirty="0"/>
                        <a:t>Phase II</a:t>
                      </a:r>
                    </a:p>
                    <a:p>
                      <a:r>
                        <a:rPr lang="en-US" sz="1000" dirty="0">
                          <a:hlinkClick r:id="rId4"/>
                        </a:rPr>
                        <a:t>https://clinicaltrials.gov/ct2/show/NCT04985604</a:t>
                      </a:r>
                      <a:endParaRPr lang="en-US" sz="1000" dirty="0"/>
                    </a:p>
                    <a:p>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BRAF Fusions,</a:t>
                      </a:r>
                    </a:p>
                    <a:p>
                      <a:pPr algn="ctr"/>
                      <a:r>
                        <a:rPr lang="en-US" sz="1000" b="0" i="1" u="none" strike="noStrike" kern="1200" baseline="0" dirty="0">
                          <a:solidFill>
                            <a:schemeClr val="tx1"/>
                          </a:solidFill>
                          <a:latin typeface="+mn-lt"/>
                          <a:ea typeface="+mn-ea"/>
                          <a:cs typeface="+mn-cs"/>
                        </a:rPr>
                        <a:t>CRAF/RAF1 Fusions</a:t>
                      </a:r>
                    </a:p>
                    <a:p>
                      <a:pPr algn="ctr"/>
                      <a:r>
                        <a:rPr lang="en-US" sz="1000" b="0" i="1" u="none" strike="noStrike" kern="1200" baseline="0" dirty="0">
                          <a:solidFill>
                            <a:schemeClr val="tx1"/>
                          </a:solidFill>
                          <a:latin typeface="+mn-lt"/>
                          <a:ea typeface="+mn-ea"/>
                          <a:cs typeface="+mn-cs"/>
                        </a:rPr>
                        <a:t>and Amplifications</a:t>
                      </a:r>
                    </a:p>
                    <a:p>
                      <a:pPr algn="ctr"/>
                      <a:r>
                        <a:rPr lang="en-US" sz="1000" b="0" i="0" u="none" strike="noStrike" kern="1200" baseline="0" dirty="0">
                          <a:solidFill>
                            <a:schemeClr val="tx1"/>
                          </a:solidFill>
                          <a:latin typeface="+mn-lt"/>
                          <a:ea typeface="+mn-ea"/>
                          <a:cs typeface="+mn-cs"/>
                        </a:rPr>
                        <a:t>Melanoma, Solid tumors</a:t>
                      </a:r>
                    </a:p>
                    <a:p>
                      <a:pPr algn="ctr"/>
                      <a:r>
                        <a:rPr lang="en-US" sz="1000" b="0" i="0" u="none" strike="noStrike" kern="1200" baseline="0" dirty="0">
                          <a:solidFill>
                            <a:schemeClr val="tx1"/>
                          </a:solidFill>
                          <a:latin typeface="+mn-lt"/>
                          <a:ea typeface="+mn-ea"/>
                          <a:cs typeface="+mn-cs"/>
                        </a:rPr>
                        <a:t>Subsequent line</a:t>
                      </a:r>
                      <a:endParaRPr lang="en-US" sz="1000" dirty="0"/>
                    </a:p>
                  </a:txBody>
                  <a:tcPr/>
                </a:tc>
                <a:tc>
                  <a:txBody>
                    <a:bodyPr/>
                    <a:lstStyle/>
                    <a:p>
                      <a:pPr algn="ctr"/>
                      <a:r>
                        <a:rPr lang="en-US" sz="1000" dirty="0"/>
                        <a:t>DAY101</a:t>
                      </a:r>
                    </a:p>
                  </a:txBody>
                  <a:tcPr/>
                </a:tc>
                <a:tc>
                  <a:txBody>
                    <a:bodyPr/>
                    <a:lstStyle/>
                    <a:p>
                      <a:r>
                        <a:rPr lang="en-US" sz="1000" dirty="0"/>
                        <a:t>•Patients must have histologically confirmed diagnosis of tumor with concurrent MAPK pathway alteration </a:t>
                      </a:r>
                    </a:p>
                    <a:p>
                      <a:r>
                        <a:rPr lang="en-US" sz="1000" dirty="0">
                          <a:latin typeface="Calibri" panose="020F0502020204030204" pitchFamily="34" charset="0"/>
                          <a:cs typeface="Calibri" panose="020F0502020204030204" pitchFamily="34" charset="0"/>
                        </a:rPr>
                        <a:t>• </a:t>
                      </a:r>
                      <a:r>
                        <a:rPr lang="en-US" sz="1000" dirty="0"/>
                        <a:t>Patient must have radiographically-recurrent or radiographically-progressive disease </a:t>
                      </a:r>
                    </a:p>
                    <a:p>
                      <a:r>
                        <a:rPr lang="en-US" sz="1000" dirty="0">
                          <a:latin typeface="Calibri" panose="020F0502020204030204" pitchFamily="34" charset="0"/>
                          <a:cs typeface="Calibri" panose="020F0502020204030204" pitchFamily="34" charset="0"/>
                        </a:rPr>
                        <a:t>•</a:t>
                      </a:r>
                      <a:r>
                        <a:rPr lang="en-US" sz="1000" dirty="0"/>
                        <a:t>Stable and treated brain metastases</a:t>
                      </a:r>
                    </a:p>
                    <a:p>
                      <a:r>
                        <a:rPr lang="en-US" sz="1000" dirty="0">
                          <a:latin typeface="Calibri" panose="020F0502020204030204" pitchFamily="34" charset="0"/>
                          <a:cs typeface="Calibri" panose="020F0502020204030204" pitchFamily="34" charset="0"/>
                        </a:rPr>
                        <a:t>•</a:t>
                      </a:r>
                      <a:r>
                        <a:rPr lang="en-US" sz="1000" dirty="0"/>
                        <a:t>No known presence of concurrent activating mutation</a:t>
                      </a:r>
                    </a:p>
                    <a:p>
                      <a:r>
                        <a:rPr lang="en-US" sz="1000" dirty="0">
                          <a:latin typeface="Calibri" panose="020F0502020204030204" pitchFamily="34" charset="0"/>
                          <a:cs typeface="Calibri" panose="020F0502020204030204" pitchFamily="34" charset="0"/>
                        </a:rPr>
                        <a:t>• </a:t>
                      </a:r>
                      <a:r>
                        <a:rPr lang="en-US" sz="1000" dirty="0"/>
                        <a:t>Patient with no current evidence or h/o central serous retinopathy (CSR), retinal vein occlusion ( RVO)</a:t>
                      </a:r>
                    </a:p>
                    <a:p>
                      <a:r>
                        <a:rPr lang="en-US" sz="1000" dirty="0">
                          <a:latin typeface="Calibri" panose="020F0502020204030204" pitchFamily="34" charset="0"/>
                          <a:cs typeface="Calibri" panose="020F0502020204030204" pitchFamily="34" charset="0"/>
                        </a:rPr>
                        <a:t>•</a:t>
                      </a:r>
                      <a:r>
                        <a:rPr lang="en-US" sz="1000" dirty="0"/>
                        <a:t>No prior therapy with BRAF, MEK or MAPK directed inhibitor therapy</a:t>
                      </a:r>
                    </a:p>
                    <a:p>
                      <a:r>
                        <a:rPr lang="en-US" sz="1000" dirty="0">
                          <a:latin typeface="Calibri" panose="020F0502020204030204" pitchFamily="34" charset="0"/>
                          <a:cs typeface="Calibri" panose="020F0502020204030204" pitchFamily="34" charset="0"/>
                        </a:rPr>
                        <a:t>•</a:t>
                      </a:r>
                      <a:r>
                        <a:rPr lang="en-US" sz="1000" dirty="0"/>
                        <a:t>No prior receipt of any pan-RAF inhibitor therapy (</a:t>
                      </a:r>
                      <a:r>
                        <a:rPr lang="en-US" sz="1000" b="0" i="0" kern="1200" dirty="0">
                          <a:solidFill>
                            <a:schemeClr val="tx1"/>
                          </a:solidFill>
                          <a:effectLst/>
                          <a:latin typeface="+mn-lt"/>
                          <a:ea typeface="+mn-ea"/>
                          <a:cs typeface="+mn-cs"/>
                        </a:rPr>
                        <a:t>e.g., LXH254/</a:t>
                      </a:r>
                      <a:r>
                        <a:rPr lang="en-US" sz="1000" b="0" i="0" kern="1200" dirty="0" err="1">
                          <a:solidFill>
                            <a:schemeClr val="tx1"/>
                          </a:solidFill>
                          <a:effectLst/>
                          <a:latin typeface="+mn-lt"/>
                          <a:ea typeface="+mn-ea"/>
                          <a:cs typeface="+mn-cs"/>
                        </a:rPr>
                        <a:t>naporafenib</a:t>
                      </a:r>
                      <a:r>
                        <a:rPr lang="en-US" sz="1000" b="0" i="0" kern="1200" dirty="0">
                          <a:solidFill>
                            <a:schemeClr val="tx1"/>
                          </a:solidFill>
                          <a:effectLst/>
                          <a:latin typeface="+mn-lt"/>
                          <a:ea typeface="+mn-ea"/>
                          <a:cs typeface="+mn-cs"/>
                        </a:rPr>
                        <a:t>, BGB- 283, BGB-3245, </a:t>
                      </a:r>
                      <a:r>
                        <a:rPr lang="en-US" sz="1000" b="0" i="0" kern="1200" dirty="0" err="1">
                          <a:solidFill>
                            <a:schemeClr val="tx1"/>
                          </a:solidFill>
                          <a:effectLst/>
                          <a:latin typeface="+mn-lt"/>
                          <a:ea typeface="+mn-ea"/>
                          <a:cs typeface="+mn-cs"/>
                        </a:rPr>
                        <a:t>belvarafenib</a:t>
                      </a:r>
                      <a:r>
                        <a:rPr lang="en-US" sz="1000" b="0" i="0" kern="1200" dirty="0">
                          <a:solidFill>
                            <a:schemeClr val="tx1"/>
                          </a:solidFill>
                          <a:effectLst/>
                          <a:latin typeface="+mn-lt"/>
                          <a:ea typeface="+mn-ea"/>
                          <a:cs typeface="+mn-cs"/>
                        </a:rPr>
                        <a:t>)</a:t>
                      </a:r>
                    </a:p>
                    <a:p>
                      <a:endParaRPr lang="en-US" sz="1000" dirty="0"/>
                    </a:p>
                  </a:txBody>
                  <a:tcPr/>
                </a:tc>
                <a:tc>
                  <a:txBody>
                    <a:bodyPr/>
                    <a:lstStyle/>
                    <a:p>
                      <a:r>
                        <a:rPr lang="en-US" sz="1000" b="0" i="0" u="none" strike="noStrike" kern="1200" baseline="0" dirty="0">
                          <a:solidFill>
                            <a:schemeClr val="tx1"/>
                          </a:solidFill>
                          <a:latin typeface="+mn-lt"/>
                          <a:ea typeface="+mn-ea"/>
                          <a:cs typeface="+mn-cs"/>
                        </a:rPr>
                        <a:t>A Phase 1b/2, Open Label Study of DAY101</a:t>
                      </a:r>
                    </a:p>
                    <a:p>
                      <a:r>
                        <a:rPr lang="en-US" sz="1000" b="0" i="0" u="none" strike="noStrike" kern="1200" baseline="0" dirty="0">
                          <a:solidFill>
                            <a:schemeClr val="tx1"/>
                          </a:solidFill>
                          <a:latin typeface="+mn-lt"/>
                          <a:ea typeface="+mn-ea"/>
                          <a:cs typeface="+mn-cs"/>
                        </a:rPr>
                        <a:t>Monotherapy or Combination with Other</a:t>
                      </a:r>
                    </a:p>
                    <a:p>
                      <a:r>
                        <a:rPr lang="en-US" sz="1000" b="0" i="0" u="none" strike="noStrike" kern="1200" baseline="0" dirty="0">
                          <a:solidFill>
                            <a:schemeClr val="tx1"/>
                          </a:solidFill>
                          <a:latin typeface="+mn-lt"/>
                          <a:ea typeface="+mn-ea"/>
                          <a:cs typeface="+mn-cs"/>
                        </a:rPr>
                        <a:t>Therapies for Patients with Recurrent,</a:t>
                      </a:r>
                    </a:p>
                    <a:p>
                      <a:r>
                        <a:rPr lang="en-US" sz="1000" b="0" i="0" u="none" strike="noStrike" kern="1200" baseline="0" dirty="0">
                          <a:solidFill>
                            <a:schemeClr val="tx1"/>
                          </a:solidFill>
                          <a:latin typeface="+mn-lt"/>
                          <a:ea typeface="+mn-ea"/>
                          <a:cs typeface="+mn-cs"/>
                        </a:rPr>
                        <a:t>Progressive, or Refractory Solid Tumors and</a:t>
                      </a:r>
                    </a:p>
                    <a:p>
                      <a:r>
                        <a:rPr lang="en-US" sz="1000" b="0" i="0" u="none" strike="noStrike" kern="1200" baseline="0" dirty="0">
                          <a:solidFill>
                            <a:schemeClr val="tx1"/>
                          </a:solidFill>
                          <a:latin typeface="+mn-lt"/>
                          <a:ea typeface="+mn-ea"/>
                          <a:cs typeface="+mn-cs"/>
                        </a:rPr>
                        <a:t>MAPK Pathway Aberrations</a:t>
                      </a:r>
                      <a:endParaRPr lang="en-US" sz="1000" dirty="0"/>
                    </a:p>
                  </a:txBody>
                  <a:tcPr/>
                </a:tc>
                <a:extLst>
                  <a:ext uri="{0D108BD9-81ED-4DB2-BD59-A6C34878D82A}">
                    <a16:rowId xmlns:a16="http://schemas.microsoft.com/office/drawing/2014/main" val="2893890635"/>
                  </a:ext>
                </a:extLst>
              </a:tr>
            </a:tbl>
          </a:graphicData>
        </a:graphic>
      </p:graphicFrame>
      <p:pic>
        <p:nvPicPr>
          <p:cNvPr id="3" name="Picture 2" descr="CBS Clinic">
            <a:extLst>
              <a:ext uri="{FF2B5EF4-FFF2-40B4-BE49-F238E27FC236}">
                <a16:creationId xmlns:a16="http://schemas.microsoft.com/office/drawing/2014/main" id="{09CABEEE-2496-2635-4EC6-5FCC744AFF3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58167" y="289623"/>
            <a:ext cx="1729740" cy="380274"/>
          </a:xfrm>
          <a:prstGeom prst="rect">
            <a:avLst/>
          </a:prstGeom>
          <a:noFill/>
        </p:spPr>
      </p:pic>
      <p:sp>
        <p:nvSpPr>
          <p:cNvPr id="4" name="Rectangle 3">
            <a:extLst>
              <a:ext uri="{FF2B5EF4-FFF2-40B4-BE49-F238E27FC236}">
                <a16:creationId xmlns:a16="http://schemas.microsoft.com/office/drawing/2014/main" id="{2C87D5AB-96EE-AE04-EC9C-F6B3F7544121}"/>
              </a:ext>
            </a:extLst>
          </p:cNvPr>
          <p:cNvSpPr>
            <a:spLocks noChangeArrowheads="1"/>
          </p:cNvSpPr>
          <p:nvPr/>
        </p:nvSpPr>
        <p:spPr bwMode="auto">
          <a:xfrm>
            <a:off x="4539101" y="428625"/>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9068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9B8A7C5-6167-216E-A812-5DB6CD26EAA7}"/>
              </a:ext>
            </a:extLst>
          </p:cNvPr>
          <p:cNvGraphicFramePr>
            <a:graphicFrameLocks noGrp="1"/>
          </p:cNvGraphicFramePr>
          <p:nvPr>
            <p:extLst>
              <p:ext uri="{D42A27DB-BD31-4B8C-83A1-F6EECF244321}">
                <p14:modId xmlns:p14="http://schemas.microsoft.com/office/powerpoint/2010/main" val="2464768296"/>
              </p:ext>
            </p:extLst>
          </p:nvPr>
        </p:nvGraphicFramePr>
        <p:xfrm>
          <a:off x="368030" y="668229"/>
          <a:ext cx="11463420" cy="5852160"/>
        </p:xfrm>
        <a:graphic>
          <a:graphicData uri="http://schemas.openxmlformats.org/drawingml/2006/table">
            <a:tbl>
              <a:tblPr firstRow="1" bandRow="1">
                <a:tableStyleId>{72833802-FEF1-4C79-8D5D-14CF1EAF98D9}</a:tableStyleId>
              </a:tblPr>
              <a:tblGrid>
                <a:gridCol w="1605147">
                  <a:extLst>
                    <a:ext uri="{9D8B030D-6E8A-4147-A177-3AD203B41FA5}">
                      <a16:colId xmlns:a16="http://schemas.microsoft.com/office/drawing/2014/main" val="1774324569"/>
                    </a:ext>
                  </a:extLst>
                </a:gridCol>
                <a:gridCol w="1619109">
                  <a:extLst>
                    <a:ext uri="{9D8B030D-6E8A-4147-A177-3AD203B41FA5}">
                      <a16:colId xmlns:a16="http://schemas.microsoft.com/office/drawing/2014/main" val="3121738486"/>
                    </a:ext>
                  </a:extLst>
                </a:gridCol>
                <a:gridCol w="1763485">
                  <a:extLst>
                    <a:ext uri="{9D8B030D-6E8A-4147-A177-3AD203B41FA5}">
                      <a16:colId xmlns:a16="http://schemas.microsoft.com/office/drawing/2014/main" val="1502745024"/>
                    </a:ext>
                  </a:extLst>
                </a:gridCol>
                <a:gridCol w="3676262">
                  <a:extLst>
                    <a:ext uri="{9D8B030D-6E8A-4147-A177-3AD203B41FA5}">
                      <a16:colId xmlns:a16="http://schemas.microsoft.com/office/drawing/2014/main" val="1106225480"/>
                    </a:ext>
                  </a:extLst>
                </a:gridCol>
                <a:gridCol w="2799417">
                  <a:extLst>
                    <a:ext uri="{9D8B030D-6E8A-4147-A177-3AD203B41FA5}">
                      <a16:colId xmlns:a16="http://schemas.microsoft.com/office/drawing/2014/main" val="509151393"/>
                    </a:ext>
                  </a:extLst>
                </a:gridCol>
              </a:tblGrid>
              <a:tr h="0">
                <a:tc>
                  <a:txBody>
                    <a:bodyPr/>
                    <a:lstStyle/>
                    <a:p>
                      <a:r>
                        <a:rPr lang="en-US" sz="1000" dirty="0"/>
                        <a:t>CARIS </a:t>
                      </a:r>
                    </a:p>
                  </a:txBody>
                  <a:tcPr>
                    <a:solidFill>
                      <a:schemeClr val="accent4">
                        <a:lumMod val="75000"/>
                      </a:schemeClr>
                    </a:solidFill>
                  </a:tcPr>
                </a:tc>
                <a:tc>
                  <a:txBody>
                    <a:bodyPr/>
                    <a:lstStyle/>
                    <a:p>
                      <a:endParaRPr lang="en-US" sz="1000" b="1" kern="1200" dirty="0">
                        <a:solidFill>
                          <a:schemeClr val="bg1"/>
                        </a:solidFill>
                        <a:latin typeface="+mn-lt"/>
                        <a:ea typeface="+mn-ea"/>
                        <a:cs typeface="+mn-cs"/>
                      </a:endParaRPr>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tc>
                  <a:txBody>
                    <a:bodyPr/>
                    <a:lstStyle/>
                    <a:p>
                      <a:endParaRPr lang="en-US" sz="1000" dirty="0"/>
                    </a:p>
                  </a:txBody>
                  <a:tcPr>
                    <a:solidFill>
                      <a:schemeClr val="accent4">
                        <a:lumMod val="75000"/>
                      </a:schemeClr>
                    </a:solidFill>
                  </a:tcPr>
                </a:tc>
                <a:extLst>
                  <a:ext uri="{0D108BD9-81ED-4DB2-BD59-A6C34878D82A}">
                    <a16:rowId xmlns:a16="http://schemas.microsoft.com/office/drawing/2014/main" val="3530334283"/>
                  </a:ext>
                </a:extLst>
              </a:tr>
              <a:tr h="284839">
                <a:tc>
                  <a:txBody>
                    <a:bodyPr/>
                    <a:lstStyle/>
                    <a:p>
                      <a:pPr algn="ctr"/>
                      <a:r>
                        <a:rPr lang="en-US" sz="1000" b="1" dirty="0"/>
                        <a:t>Research Study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00454285"/>
                  </a:ext>
                </a:extLst>
              </a:tr>
              <a:tr h="289212">
                <a:tc>
                  <a:txBody>
                    <a:bodyPr/>
                    <a:lstStyle/>
                    <a:p>
                      <a:r>
                        <a:rPr lang="en-US" sz="1000" u="sng" dirty="0"/>
                        <a:t>AADI Bioscience</a:t>
                      </a:r>
                    </a:p>
                    <a:p>
                      <a:r>
                        <a:rPr lang="en-US" sz="1000" u="sng" dirty="0"/>
                        <a:t>TSC-007</a:t>
                      </a:r>
                    </a:p>
                    <a:p>
                      <a:r>
                        <a:rPr lang="en-US" sz="1000" dirty="0"/>
                        <a:t>Phase II</a:t>
                      </a:r>
                    </a:p>
                    <a:p>
                      <a:r>
                        <a:rPr lang="en-US" sz="1000" dirty="0">
                          <a:hlinkClick r:id="rId2"/>
                        </a:rPr>
                        <a:t>https://clinicaltrials.gov/ct2/show/NCT05103358</a:t>
                      </a:r>
                      <a:endParaRPr lang="en-US" sz="1000" dirty="0"/>
                    </a:p>
                    <a:p>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TSC1; TSC2 alteration</a:t>
                      </a:r>
                    </a:p>
                    <a:p>
                      <a:pPr algn="ctr"/>
                      <a:r>
                        <a:rPr lang="en-US" sz="1000" b="0" i="0" u="none" strike="noStrike" kern="1200" baseline="0" dirty="0">
                          <a:solidFill>
                            <a:schemeClr val="tx1"/>
                          </a:solidFill>
                          <a:latin typeface="+mn-lt"/>
                          <a:ea typeface="+mn-ea"/>
                          <a:cs typeface="+mn-cs"/>
                        </a:rPr>
                        <a:t>Solid tumors</a:t>
                      </a:r>
                    </a:p>
                    <a:p>
                      <a:pPr algn="ctr"/>
                      <a:r>
                        <a:rPr lang="en-US" sz="1000" b="0" i="0" u="none" strike="noStrike" kern="1200" baseline="0" dirty="0">
                          <a:solidFill>
                            <a:schemeClr val="tx1"/>
                          </a:solidFill>
                          <a:latin typeface="+mn-lt"/>
                          <a:ea typeface="+mn-ea"/>
                          <a:cs typeface="+mn-cs"/>
                        </a:rPr>
                        <a:t>Advanced/Metastatic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dirty="0"/>
                    </a:p>
                  </a:txBody>
                  <a:tcPr/>
                </a:tc>
                <a:tc>
                  <a:txBody>
                    <a:bodyPr/>
                    <a:lstStyle/>
                    <a:p>
                      <a:pPr algn="ctr"/>
                      <a:r>
                        <a:rPr lang="en-US" sz="1000" b="0" i="0" u="none" strike="noStrike" kern="1200" baseline="0" dirty="0">
                          <a:solidFill>
                            <a:schemeClr val="tx1"/>
                          </a:solidFill>
                          <a:latin typeface="+mn-lt"/>
                          <a:ea typeface="+mn-ea"/>
                          <a:cs typeface="+mn-cs"/>
                        </a:rPr>
                        <a:t>ABI-009 nab-sirolimus</a:t>
                      </a:r>
                      <a:endParaRPr lang="en-US" sz="1000" dirty="0"/>
                    </a:p>
                  </a:txBody>
                  <a:tcPr/>
                </a:tc>
                <a:tc>
                  <a:txBody>
                    <a:bodyPr/>
                    <a:lstStyle/>
                    <a:p>
                      <a:r>
                        <a:rPr lang="en-US" sz="1000" dirty="0"/>
                        <a:t>•</a:t>
                      </a:r>
                      <a:r>
                        <a:rPr lang="en-US" sz="1000" b="0" i="0" kern="1200" dirty="0">
                          <a:solidFill>
                            <a:schemeClr val="tx1"/>
                          </a:solidFill>
                          <a:effectLst/>
                          <a:latin typeface="+mn-lt"/>
                          <a:ea typeface="+mn-ea"/>
                          <a:cs typeface="+mn-cs"/>
                        </a:rPr>
                        <a:t>Locally advanced or metastatic solid tumor with a pathogenic inactivating TSC1 or TSC2 alteration.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must have received all standard therapies, unlikely to tolerate or derive clinically meaningful benefit from appropriate standard of care therapy, or the patient has no satisfactory alternative treatments.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Prior treatment with an mTOR inhibitor, including nab-sirolimus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Patients with no primary brain tumors or </a:t>
                      </a:r>
                      <a:r>
                        <a:rPr lang="en-US" sz="1000" b="0" i="0" kern="1200" dirty="0" err="1">
                          <a:solidFill>
                            <a:schemeClr val="tx1"/>
                          </a:solidFill>
                          <a:effectLst/>
                          <a:latin typeface="+mn-lt"/>
                          <a:ea typeface="+mn-ea"/>
                          <a:cs typeface="+mn-cs"/>
                        </a:rPr>
                        <a:t>PEComa</a:t>
                      </a:r>
                      <a:endParaRPr lang="en-US" sz="1000" b="0" i="0" kern="1200" dirty="0">
                        <a:solidFill>
                          <a:schemeClr val="tx1"/>
                        </a:solidFill>
                        <a:effectLst/>
                        <a:latin typeface="+mn-lt"/>
                        <a:ea typeface="+mn-ea"/>
                        <a:cs typeface="+mn-cs"/>
                      </a:endParaRPr>
                    </a:p>
                  </a:txBody>
                  <a:tcPr/>
                </a:tc>
                <a:tc>
                  <a:txBody>
                    <a:bodyPr/>
                    <a:lstStyle/>
                    <a:p>
                      <a:r>
                        <a:rPr lang="en-US" sz="1000" b="0" i="0" u="none" strike="noStrike" kern="1200" baseline="0" dirty="0">
                          <a:solidFill>
                            <a:schemeClr val="tx1"/>
                          </a:solidFill>
                          <a:latin typeface="+mn-lt"/>
                          <a:ea typeface="+mn-ea"/>
                          <a:cs typeface="+mn-cs"/>
                        </a:rPr>
                        <a:t>A Phase 2 multi-center open-label basket trial</a:t>
                      </a:r>
                    </a:p>
                    <a:p>
                      <a:r>
                        <a:rPr lang="en-US" sz="1000" b="0" i="0" u="none" strike="noStrike" kern="1200" baseline="0" dirty="0">
                          <a:solidFill>
                            <a:schemeClr val="tx1"/>
                          </a:solidFill>
                          <a:latin typeface="+mn-lt"/>
                          <a:ea typeface="+mn-ea"/>
                          <a:cs typeface="+mn-cs"/>
                        </a:rPr>
                        <a:t>of nab-sirolimus for adult and adolescent</a:t>
                      </a:r>
                    </a:p>
                    <a:p>
                      <a:r>
                        <a:rPr lang="en-US" sz="1000" b="0" i="0" u="none" strike="noStrike" kern="1200" baseline="0" dirty="0">
                          <a:solidFill>
                            <a:schemeClr val="tx1"/>
                          </a:solidFill>
                          <a:latin typeface="+mn-lt"/>
                          <a:ea typeface="+mn-ea"/>
                          <a:cs typeface="+mn-cs"/>
                        </a:rPr>
                        <a:t>patients with malignant solid tumors harboring</a:t>
                      </a:r>
                    </a:p>
                    <a:p>
                      <a:r>
                        <a:rPr lang="en-US" sz="1000" b="0" i="0" u="none" strike="noStrike" kern="1200" baseline="0" dirty="0">
                          <a:solidFill>
                            <a:schemeClr val="tx1"/>
                          </a:solidFill>
                          <a:latin typeface="+mn-lt"/>
                          <a:ea typeface="+mn-ea"/>
                          <a:cs typeface="+mn-cs"/>
                        </a:rPr>
                        <a:t>pathogenic inactivating alterations in TSC1 or</a:t>
                      </a:r>
                    </a:p>
                    <a:p>
                      <a:r>
                        <a:rPr lang="en-US" sz="1000" b="0" i="0" u="none" strike="noStrike" kern="1200" baseline="0" dirty="0">
                          <a:solidFill>
                            <a:schemeClr val="tx1"/>
                          </a:solidFill>
                          <a:latin typeface="+mn-lt"/>
                          <a:ea typeface="+mn-ea"/>
                          <a:cs typeface="+mn-cs"/>
                        </a:rPr>
                        <a:t>TSC2 genes</a:t>
                      </a:r>
                      <a:endParaRPr lang="en-US" sz="1000" dirty="0"/>
                    </a:p>
                  </a:txBody>
                  <a:tcPr/>
                </a:tc>
                <a:extLst>
                  <a:ext uri="{0D108BD9-81ED-4DB2-BD59-A6C34878D82A}">
                    <a16:rowId xmlns:a16="http://schemas.microsoft.com/office/drawing/2014/main" val="535061637"/>
                  </a:ext>
                </a:extLst>
              </a:tr>
              <a:tr h="439710">
                <a:tc>
                  <a:txBody>
                    <a:bodyPr/>
                    <a:lstStyle/>
                    <a:p>
                      <a:r>
                        <a:rPr lang="en-US" sz="1000" u="sng" dirty="0" err="1"/>
                        <a:t>Apollomics</a:t>
                      </a:r>
                      <a:r>
                        <a:rPr lang="en-US" sz="1000" u="sng" dirty="0"/>
                        <a:t>, Inc </a:t>
                      </a:r>
                    </a:p>
                    <a:p>
                      <a:r>
                        <a:rPr lang="en-US" sz="1000" u="sng" dirty="0"/>
                        <a:t>APL-101-01</a:t>
                      </a:r>
                    </a:p>
                    <a:p>
                      <a:r>
                        <a:rPr lang="en-US" sz="1000" dirty="0"/>
                        <a:t>Phase II</a:t>
                      </a:r>
                    </a:p>
                    <a:p>
                      <a:r>
                        <a:rPr lang="en-US" sz="1000" dirty="0">
                          <a:hlinkClick r:id="rId3"/>
                        </a:rPr>
                        <a:t>https://clinicaltrials.gov/ct2/show/NCT03175224</a:t>
                      </a:r>
                      <a:endParaRPr lang="en-US" sz="1000" dirty="0"/>
                    </a:p>
                    <a:p>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c-Met Exon 14-skip mutation</a:t>
                      </a:r>
                    </a:p>
                    <a:p>
                      <a:pPr algn="ctr"/>
                      <a:r>
                        <a:rPr lang="en-US" sz="1000" b="0" i="0" u="none" strike="noStrike" kern="1200" baseline="0" dirty="0">
                          <a:solidFill>
                            <a:schemeClr val="tx1"/>
                          </a:solidFill>
                          <a:latin typeface="+mn-lt"/>
                          <a:ea typeface="+mn-ea"/>
                          <a:cs typeface="+mn-cs"/>
                        </a:rPr>
                        <a:t>Solid tumors</a:t>
                      </a:r>
                    </a:p>
                    <a:p>
                      <a:pPr algn="ctr"/>
                      <a:r>
                        <a:rPr lang="en-US" sz="1000" b="0" i="0" u="none" strike="noStrike" kern="1200" baseline="0" dirty="0">
                          <a:solidFill>
                            <a:schemeClr val="tx1"/>
                          </a:solidFill>
                          <a:latin typeface="+mn-lt"/>
                          <a:ea typeface="+mn-ea"/>
                          <a:cs typeface="+mn-cs"/>
                        </a:rPr>
                        <a:t>Advanced/Metastatic</a:t>
                      </a:r>
                    </a:p>
                    <a:p>
                      <a:pPr algn="ctr"/>
                      <a:r>
                        <a:rPr lang="en-US" sz="1000" b="0" i="0" u="none" strike="noStrike" kern="1200" baseline="0" dirty="0">
                          <a:solidFill>
                            <a:schemeClr val="tx1"/>
                          </a:solidFill>
                          <a:latin typeface="+mn-lt"/>
                          <a:ea typeface="+mn-ea"/>
                          <a:cs typeface="+mn-cs"/>
                        </a:rPr>
                        <a:t>Subsequent line</a:t>
                      </a:r>
                      <a:endParaRPr lang="en-US" sz="1000" dirty="0"/>
                    </a:p>
                  </a:txBody>
                  <a:tcPr/>
                </a:tc>
                <a:tc>
                  <a:txBody>
                    <a:bodyPr/>
                    <a:lstStyle/>
                    <a:p>
                      <a:pPr algn="ctr"/>
                      <a:r>
                        <a:rPr lang="en-US" sz="1000" dirty="0"/>
                        <a:t>APL-101</a:t>
                      </a:r>
                    </a:p>
                  </a:txBody>
                  <a:tcPr/>
                </a:tc>
                <a:tc>
                  <a:txBody>
                    <a:bodyPr/>
                    <a:lstStyle/>
                    <a:p>
                      <a:r>
                        <a:rPr lang="en-US" sz="1000" dirty="0">
                          <a:latin typeface="Calibri" panose="020F0502020204030204" pitchFamily="34" charset="0"/>
                          <a:cs typeface="Calibri" panose="020F0502020204030204" pitchFamily="34" charset="0"/>
                        </a:rPr>
                        <a:t>•</a:t>
                      </a:r>
                      <a:r>
                        <a:rPr lang="en-US" sz="1000" dirty="0"/>
                        <a:t>For Phase 2, five cohorts will be enrolled.</a:t>
                      </a:r>
                      <a:endParaRPr lang="en-US" sz="1000" b="0" i="0" kern="1200" dirty="0">
                        <a:solidFill>
                          <a:schemeClr val="tx1"/>
                        </a:solidFill>
                        <a:effectLst/>
                        <a:latin typeface="Calibri" panose="020F0502020204030204" pitchFamily="34" charset="0"/>
                        <a:ea typeface="+mn-ea"/>
                        <a:cs typeface="Calibri" panose="020F0502020204030204" pitchFamily="34" charset="0"/>
                      </a:endParaRPr>
                    </a:p>
                    <a:p>
                      <a:r>
                        <a:rPr lang="en-US" sz="1000" b="0" i="0" u="sng" kern="1200" dirty="0">
                          <a:solidFill>
                            <a:schemeClr val="tx1"/>
                          </a:solidFill>
                          <a:effectLst/>
                          <a:latin typeface="+mn-lt"/>
                          <a:ea typeface="+mn-ea"/>
                          <a:cs typeface="+mn-cs"/>
                        </a:rPr>
                        <a:t>Cohort A-1</a:t>
                      </a:r>
                      <a:r>
                        <a:rPr lang="en-US" sz="1000" b="0" i="0" kern="1200" dirty="0">
                          <a:solidFill>
                            <a:schemeClr val="tx1"/>
                          </a:solidFill>
                          <a:effectLst/>
                          <a:latin typeface="+mn-lt"/>
                          <a:ea typeface="+mn-ea"/>
                          <a:cs typeface="+mn-cs"/>
                        </a:rPr>
                        <a:t>: NSCLC EXON 14 skip mutation (c-Met naïve) for first line treatment; </a:t>
                      </a:r>
                      <a:r>
                        <a:rPr lang="en-US" sz="1000" b="0" i="0" u="sng" kern="1200" dirty="0">
                          <a:solidFill>
                            <a:schemeClr val="tx1"/>
                          </a:solidFill>
                          <a:effectLst/>
                          <a:latin typeface="+mn-lt"/>
                          <a:ea typeface="+mn-ea"/>
                          <a:cs typeface="+mn-cs"/>
                        </a:rPr>
                        <a:t>Cohort A-2</a:t>
                      </a:r>
                      <a:r>
                        <a:rPr lang="en-US" sz="1000" b="0" i="0" kern="1200" dirty="0">
                          <a:solidFill>
                            <a:schemeClr val="tx1"/>
                          </a:solidFill>
                          <a:effectLst/>
                          <a:latin typeface="+mn-lt"/>
                          <a:ea typeface="+mn-ea"/>
                          <a:cs typeface="+mn-cs"/>
                        </a:rPr>
                        <a:t>: NSCLC EXON 14 skip mutation (c-Met naïve) pretreated subjects with no more than 3 lines of prior therapy, </a:t>
                      </a:r>
                    </a:p>
                    <a:p>
                      <a:r>
                        <a:rPr lang="en-US" sz="1000" b="0" i="0" u="sng" kern="1200" dirty="0">
                          <a:solidFill>
                            <a:schemeClr val="tx1"/>
                          </a:solidFill>
                          <a:effectLst/>
                          <a:latin typeface="+mn-lt"/>
                          <a:ea typeface="+mn-ea"/>
                          <a:cs typeface="+mn-cs"/>
                        </a:rPr>
                        <a:t>Cohort B</a:t>
                      </a:r>
                      <a:r>
                        <a:rPr lang="en-US" sz="1000" b="0" i="0" kern="1200" dirty="0">
                          <a:solidFill>
                            <a:schemeClr val="tx1"/>
                          </a:solidFill>
                          <a:effectLst/>
                          <a:latin typeface="+mn-lt"/>
                          <a:ea typeface="+mn-ea"/>
                          <a:cs typeface="+mn-cs"/>
                        </a:rPr>
                        <a:t>: NSCLC EXON 14 skip mutation (c-Met experienced; radiographic progression on prior c-Met inhibitor), </a:t>
                      </a:r>
                    </a:p>
                    <a:p>
                      <a:r>
                        <a:rPr lang="en-US" sz="1000" b="0" i="0" u="sng" kern="1200" dirty="0">
                          <a:solidFill>
                            <a:schemeClr val="tx1"/>
                          </a:solidFill>
                          <a:effectLst/>
                          <a:latin typeface="+mn-lt"/>
                          <a:ea typeface="+mn-ea"/>
                          <a:cs typeface="+mn-cs"/>
                        </a:rPr>
                        <a:t>Cohort C</a:t>
                      </a:r>
                      <a:r>
                        <a:rPr lang="en-US" sz="1000" b="0" i="0" kern="1200" dirty="0">
                          <a:solidFill>
                            <a:schemeClr val="tx1"/>
                          </a:solidFill>
                          <a:effectLst/>
                          <a:latin typeface="+mn-lt"/>
                          <a:ea typeface="+mn-ea"/>
                          <a:cs typeface="+mn-cs"/>
                        </a:rPr>
                        <a:t>: basket of tumor types with c-Met high-level amplification (except Primary CNS tumors), Cohort C-1: NSCLC harboring MET amplification and wild-type EGFR with no more than 3 lines of prior therapy (MET Naive), </a:t>
                      </a:r>
                    </a:p>
                    <a:p>
                      <a:r>
                        <a:rPr lang="en-US" sz="1000" b="0" i="0" u="sng" kern="1200" dirty="0">
                          <a:solidFill>
                            <a:schemeClr val="tx1"/>
                          </a:solidFill>
                          <a:effectLst/>
                          <a:latin typeface="+mn-lt"/>
                          <a:ea typeface="+mn-ea"/>
                          <a:cs typeface="+mn-cs"/>
                        </a:rPr>
                        <a:t>Cohort D</a:t>
                      </a:r>
                      <a:r>
                        <a:rPr lang="en-US" sz="1000" b="0" i="0" kern="1200" dirty="0">
                          <a:solidFill>
                            <a:schemeClr val="tx1"/>
                          </a:solidFill>
                          <a:effectLst/>
                          <a:latin typeface="+mn-lt"/>
                          <a:ea typeface="+mn-ea"/>
                          <a:cs typeface="+mn-cs"/>
                        </a:rPr>
                        <a:t>: basket of tumor types except for primary CNS tumors harboring MET gene fusions (e.g., NSCLC, upper GI, colorectal, hepatobiliary cancer). Previously treated; or previously untreated but refused standard treatment, or if treatment was unavailable or unfeasible (≤ 3 prior lines). Met naive, </a:t>
                      </a:r>
                    </a:p>
                    <a:p>
                      <a:r>
                        <a:rPr lang="en-US" sz="1000" b="0" i="0" u="sng" kern="1200" dirty="0">
                          <a:solidFill>
                            <a:schemeClr val="tx1"/>
                          </a:solidFill>
                          <a:effectLst/>
                          <a:latin typeface="+mn-lt"/>
                          <a:ea typeface="+mn-ea"/>
                          <a:cs typeface="+mn-cs"/>
                        </a:rPr>
                        <a:t>Cohort E</a:t>
                      </a:r>
                      <a:r>
                        <a:rPr lang="en-US" sz="1000" b="0" i="0" kern="1200" dirty="0">
                          <a:solidFill>
                            <a:schemeClr val="tx1"/>
                          </a:solidFill>
                          <a:effectLst/>
                          <a:latin typeface="+mn-lt"/>
                          <a:ea typeface="+mn-ea"/>
                          <a:cs typeface="+mn-cs"/>
                        </a:rPr>
                        <a:t>: Primary CNS tumors with MET alterations (single or co-occurred MET fusion including PTPRZ1-MET [ZM] fusion, MET Exon 14 skipping mutation, or MET amplification).Previously treated or previously untreated but refused standard treatment, or if treatment was unavailable or unfeasible (≤ 3 prior lines), Met naive.</a:t>
                      </a:r>
                    </a:p>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Known actionable mutation/gene rearrangement of EGFR (except for Cohort C), ALK, ROS1, RET, NTRK, KRAS, and BRAF</a:t>
                      </a:r>
                    </a:p>
                    <a:p>
                      <a:endParaRPr lang="en-US" sz="1000" dirty="0"/>
                    </a:p>
                  </a:txBody>
                  <a:tcPr/>
                </a:tc>
                <a:tc>
                  <a:txBody>
                    <a:bodyPr/>
                    <a:lstStyle/>
                    <a:p>
                      <a:r>
                        <a:rPr lang="en-US" sz="1000" b="0" i="0" u="none" strike="noStrike" kern="1200" baseline="0" dirty="0">
                          <a:solidFill>
                            <a:schemeClr val="tx1"/>
                          </a:solidFill>
                          <a:latin typeface="+mn-lt"/>
                          <a:ea typeface="+mn-ea"/>
                          <a:cs typeface="+mn-cs"/>
                        </a:rPr>
                        <a:t>A Phase 1/2 Multicenter Study of the Safety,</a:t>
                      </a:r>
                    </a:p>
                    <a:p>
                      <a:r>
                        <a:rPr lang="en-US" sz="1000" b="0" i="0" u="none" strike="noStrike" kern="1200" baseline="0" dirty="0">
                          <a:solidFill>
                            <a:schemeClr val="tx1"/>
                          </a:solidFill>
                          <a:latin typeface="+mn-lt"/>
                          <a:ea typeface="+mn-ea"/>
                          <a:cs typeface="+mn-cs"/>
                        </a:rPr>
                        <a:t>Pharmacokinetics, and Preliminary Efficacy of</a:t>
                      </a:r>
                    </a:p>
                    <a:p>
                      <a:r>
                        <a:rPr lang="en-US" sz="1000" b="0" i="0" u="none" strike="noStrike" kern="1200" baseline="0" dirty="0">
                          <a:solidFill>
                            <a:schemeClr val="tx1"/>
                          </a:solidFill>
                          <a:latin typeface="+mn-lt"/>
                          <a:ea typeface="+mn-ea"/>
                          <a:cs typeface="+mn-cs"/>
                        </a:rPr>
                        <a:t>APL-101 in Subjects with Non-Small Cell Lung</a:t>
                      </a:r>
                    </a:p>
                    <a:p>
                      <a:r>
                        <a:rPr lang="en-US" sz="1000" b="0" i="0" u="none" strike="noStrike" kern="1200" baseline="0" dirty="0">
                          <a:solidFill>
                            <a:schemeClr val="tx1"/>
                          </a:solidFill>
                          <a:latin typeface="+mn-lt"/>
                          <a:ea typeface="+mn-ea"/>
                          <a:cs typeface="+mn-cs"/>
                        </a:rPr>
                        <a:t>Cancer with c-Met EXON 14 Skip Mutations and</a:t>
                      </a:r>
                    </a:p>
                    <a:p>
                      <a:r>
                        <a:rPr lang="en-US" sz="1000" b="0" i="0" u="none" strike="noStrike" kern="1200" baseline="0" dirty="0">
                          <a:solidFill>
                            <a:schemeClr val="tx1"/>
                          </a:solidFill>
                          <a:latin typeface="+mn-lt"/>
                          <a:ea typeface="+mn-ea"/>
                          <a:cs typeface="+mn-cs"/>
                        </a:rPr>
                        <a:t>c-Met Dysregulation Advanced Solid Tumors</a:t>
                      </a:r>
                    </a:p>
                    <a:p>
                      <a:endParaRPr lang="en-US" sz="10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873964114"/>
                  </a:ext>
                </a:extLst>
              </a:tr>
            </a:tbl>
          </a:graphicData>
        </a:graphic>
      </p:graphicFrame>
      <p:sp>
        <p:nvSpPr>
          <p:cNvPr id="3" name="Rectangle 2">
            <a:extLst>
              <a:ext uri="{FF2B5EF4-FFF2-40B4-BE49-F238E27FC236}">
                <a16:creationId xmlns:a16="http://schemas.microsoft.com/office/drawing/2014/main" id="{7F01DEB3-C8F0-56A5-973E-B7F9F5A81622}"/>
              </a:ext>
            </a:extLst>
          </p:cNvPr>
          <p:cNvSpPr>
            <a:spLocks noChangeArrowheads="1"/>
          </p:cNvSpPr>
          <p:nvPr/>
        </p:nvSpPr>
        <p:spPr bwMode="auto">
          <a:xfrm>
            <a:off x="4590866" y="341826"/>
            <a:ext cx="2105025" cy="2885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SOLID TUMOR</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720508FA-E74D-AAC8-9584-E7C6E48BDCF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58167" y="205646"/>
            <a:ext cx="1729740" cy="380274"/>
          </a:xfrm>
          <a:prstGeom prst="rect">
            <a:avLst/>
          </a:prstGeom>
          <a:noFill/>
        </p:spPr>
      </p:pic>
    </p:spTree>
    <p:extLst>
      <p:ext uri="{BB962C8B-B14F-4D97-AF65-F5344CB8AC3E}">
        <p14:creationId xmlns:p14="http://schemas.microsoft.com/office/powerpoint/2010/main" val="259474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67D5DAB-7B1A-DFF1-2BFE-872298BA8180}"/>
              </a:ext>
            </a:extLst>
          </p:cNvPr>
          <p:cNvSpPr>
            <a:spLocks noChangeArrowheads="1"/>
          </p:cNvSpPr>
          <p:nvPr/>
        </p:nvSpPr>
        <p:spPr bwMode="auto">
          <a:xfrm>
            <a:off x="4800600" y="304800"/>
            <a:ext cx="1087717" cy="308632"/>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pic>
        <p:nvPicPr>
          <p:cNvPr id="3" name="Picture 2" descr="CBS Clinic">
            <a:extLst>
              <a:ext uri="{FF2B5EF4-FFF2-40B4-BE49-F238E27FC236}">
                <a16:creationId xmlns:a16="http://schemas.microsoft.com/office/drawing/2014/main" id="{B1238D4F-987B-063E-D594-B226999ECD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37243" y="233158"/>
            <a:ext cx="1729740" cy="380274"/>
          </a:xfrm>
          <a:prstGeom prst="rect">
            <a:avLst/>
          </a:prstGeom>
          <a:noFill/>
        </p:spPr>
      </p:pic>
      <p:graphicFrame>
        <p:nvGraphicFramePr>
          <p:cNvPr id="4" name="Table 8">
            <a:extLst>
              <a:ext uri="{FF2B5EF4-FFF2-40B4-BE49-F238E27FC236}">
                <a16:creationId xmlns:a16="http://schemas.microsoft.com/office/drawing/2014/main" id="{80261CD5-21F4-C6D5-F24D-81D65E0C6D1E}"/>
              </a:ext>
            </a:extLst>
          </p:cNvPr>
          <p:cNvGraphicFramePr>
            <a:graphicFrameLocks noGrp="1"/>
          </p:cNvGraphicFramePr>
          <p:nvPr>
            <p:extLst>
              <p:ext uri="{D42A27DB-BD31-4B8C-83A1-F6EECF244321}">
                <p14:modId xmlns:p14="http://schemas.microsoft.com/office/powerpoint/2010/main" val="3232031261"/>
              </p:ext>
            </p:extLst>
          </p:nvPr>
        </p:nvGraphicFramePr>
        <p:xfrm>
          <a:off x="325016" y="641306"/>
          <a:ext cx="11541967" cy="4354564"/>
        </p:xfrm>
        <a:graphic>
          <a:graphicData uri="http://schemas.openxmlformats.org/drawingml/2006/table">
            <a:tbl>
              <a:tblPr firstRow="1" bandRow="1">
                <a:tableStyleId>{69012ECD-51FC-41F1-AA8D-1B2483CD663E}</a:tableStyleId>
              </a:tblPr>
              <a:tblGrid>
                <a:gridCol w="1812378">
                  <a:extLst>
                    <a:ext uri="{9D8B030D-6E8A-4147-A177-3AD203B41FA5}">
                      <a16:colId xmlns:a16="http://schemas.microsoft.com/office/drawing/2014/main" val="2343330806"/>
                    </a:ext>
                  </a:extLst>
                </a:gridCol>
                <a:gridCol w="1478350">
                  <a:extLst>
                    <a:ext uri="{9D8B030D-6E8A-4147-A177-3AD203B41FA5}">
                      <a16:colId xmlns:a16="http://schemas.microsoft.com/office/drawing/2014/main" val="1016645841"/>
                    </a:ext>
                  </a:extLst>
                </a:gridCol>
                <a:gridCol w="1244098">
                  <a:extLst>
                    <a:ext uri="{9D8B030D-6E8A-4147-A177-3AD203B41FA5}">
                      <a16:colId xmlns:a16="http://schemas.microsoft.com/office/drawing/2014/main" val="4097909882"/>
                    </a:ext>
                  </a:extLst>
                </a:gridCol>
                <a:gridCol w="3746153">
                  <a:extLst>
                    <a:ext uri="{9D8B030D-6E8A-4147-A177-3AD203B41FA5}">
                      <a16:colId xmlns:a16="http://schemas.microsoft.com/office/drawing/2014/main" val="1691248737"/>
                    </a:ext>
                  </a:extLst>
                </a:gridCol>
                <a:gridCol w="3260988">
                  <a:extLst>
                    <a:ext uri="{9D8B030D-6E8A-4147-A177-3AD203B41FA5}">
                      <a16:colId xmlns:a16="http://schemas.microsoft.com/office/drawing/2014/main" val="2583715478"/>
                    </a:ext>
                  </a:extLst>
                </a:gridCol>
              </a:tblGrid>
              <a:tr h="215944">
                <a:tc>
                  <a:txBody>
                    <a:bodyPr/>
                    <a:lstStyle/>
                    <a:p>
                      <a:r>
                        <a:rPr lang="en-US" sz="1000" dirty="0"/>
                        <a:t>TRIO</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4176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1620472">
                <a:tc>
                  <a:txBody>
                    <a:bodyPr/>
                    <a:lstStyle/>
                    <a:p>
                      <a:r>
                        <a:rPr lang="en-US" sz="1000" u="sng" dirty="0"/>
                        <a:t>Gilead GS-US 6238</a:t>
                      </a:r>
                    </a:p>
                    <a:p>
                      <a:r>
                        <a:rPr lang="en-US" sz="1000" u="sng" dirty="0"/>
                        <a:t>ASCENT-03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Phase III</a:t>
                      </a:r>
                    </a:p>
                    <a:p>
                      <a:r>
                        <a:rPr lang="en-US" sz="1000" dirty="0">
                          <a:hlinkClick r:id="rId3"/>
                        </a:rPr>
                        <a:t>https://clinicaltrials.gov/ct2/show/NCT05382299</a:t>
                      </a:r>
                      <a:endParaRPr lang="en-US" sz="1000" dirty="0"/>
                    </a:p>
                    <a:p>
                      <a:endParaRPr lang="en-US" sz="1000" dirty="0"/>
                    </a:p>
                  </a:txBody>
                  <a:tcPr/>
                </a:tc>
                <a:tc>
                  <a:txBody>
                    <a:bodyPr/>
                    <a:lstStyle/>
                    <a:p>
                      <a:pPr algn="ctr"/>
                      <a:r>
                        <a:rPr lang="en-US" sz="1000" i="1" dirty="0"/>
                        <a:t>TNBC</a:t>
                      </a:r>
                    </a:p>
                    <a:p>
                      <a:pPr algn="ctr"/>
                      <a:r>
                        <a:rPr lang="en-US" sz="1000" dirty="0"/>
                        <a:t>Advanced/Metastatic</a:t>
                      </a:r>
                    </a:p>
                    <a:p>
                      <a:pPr algn="ctr"/>
                      <a:r>
                        <a:rPr lang="en-US" sz="1000" dirty="0"/>
                        <a:t>First line</a:t>
                      </a:r>
                    </a:p>
                    <a:p>
                      <a:pPr algn="ctr"/>
                      <a:endParaRPr lang="en-US" sz="1000" i="1" dirty="0"/>
                    </a:p>
                  </a:txBody>
                  <a:tcPr/>
                </a:tc>
                <a:tc>
                  <a:txBody>
                    <a:bodyPr/>
                    <a:lstStyle/>
                    <a:p>
                      <a:pPr algn="ctr"/>
                      <a:r>
                        <a:rPr lang="en-US" sz="1000" dirty="0"/>
                        <a:t>Sacituzumab </a:t>
                      </a:r>
                      <a:r>
                        <a:rPr lang="en-US" sz="1000" dirty="0" err="1"/>
                        <a:t>Govitecan</a:t>
                      </a:r>
                      <a:endParaRPr lang="en-US" sz="1000" dirty="0"/>
                    </a:p>
                    <a:p>
                      <a:pPr algn="ctr"/>
                      <a:r>
                        <a:rPr lang="en-US" sz="1000" dirty="0"/>
                        <a:t>Vs</a:t>
                      </a:r>
                    </a:p>
                    <a:p>
                      <a:pPr algn="ctr"/>
                      <a:r>
                        <a:rPr lang="en-US" sz="1000" dirty="0"/>
                        <a:t>Chemo (TPC)</a:t>
                      </a:r>
                    </a:p>
                  </a:txBody>
                  <a:tcPr/>
                </a:tc>
                <a:tc>
                  <a:txBody>
                    <a:bodyPr/>
                    <a:lstStyle/>
                    <a:p>
                      <a:r>
                        <a:rPr lang="en-US" sz="1000" dirty="0"/>
                        <a:t>•Previously untreated locally advanced, inoperable or metastatic TNBC, whose tumors are PD-L1 negative</a:t>
                      </a:r>
                      <a:r>
                        <a:rPr lang="en-US" sz="1000" baseline="0" dirty="0"/>
                        <a:t> at screening or PD-L1 positive at screening if they have received and anti-PD-L1 inhibitor in the (neo)adjuvant setting.</a:t>
                      </a:r>
                    </a:p>
                    <a:p>
                      <a:r>
                        <a:rPr lang="en-US" sz="1000" baseline="0" dirty="0">
                          <a:latin typeface="Calibri" panose="020F0502020204030204" pitchFamily="34" charset="0"/>
                          <a:ea typeface="Calibri" panose="020F0502020204030204" pitchFamily="34" charset="0"/>
                          <a:cs typeface="Calibri" panose="020F0502020204030204" pitchFamily="34" charset="0"/>
                        </a:rPr>
                        <a:t>•Patient</a:t>
                      </a:r>
                      <a:r>
                        <a:rPr lang="en-US" sz="1000" baseline="0" dirty="0"/>
                        <a:t> must </a:t>
                      </a:r>
                      <a:r>
                        <a:rPr lang="en-US" sz="1000" dirty="0"/>
                        <a:t>have completed treatment</a:t>
                      </a:r>
                      <a:r>
                        <a:rPr lang="en-US" sz="1000" baseline="0" dirty="0"/>
                        <a:t> for Stage I-III breast cancer and 6 months must have elapsed between completion of treatment and recurrence. Prior anti-PD-L1 use allowed in the curative setting</a:t>
                      </a:r>
                    </a:p>
                    <a:p>
                      <a:r>
                        <a:rPr lang="en-US" sz="1000" baseline="0" dirty="0">
                          <a:latin typeface="Calibri" panose="020F0502020204030204" pitchFamily="34" charset="0"/>
                          <a:ea typeface="Calibri" panose="020F0502020204030204" pitchFamily="34" charset="0"/>
                          <a:cs typeface="Calibri" panose="020F0502020204030204" pitchFamily="34" charset="0"/>
                        </a:rPr>
                        <a:t>•</a:t>
                      </a:r>
                      <a:r>
                        <a:rPr lang="en-US" sz="1000" baseline="0" dirty="0"/>
                        <a:t>Patient present with de novo metastatic TNBC are eligible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•PD-L1 and TNBC status centrally confirmed</a:t>
                      </a:r>
                    </a:p>
                    <a:p>
                      <a:r>
                        <a:rPr lang="en-US" sz="1000" dirty="0"/>
                        <a:t>•Not have previously received topoisomerase 1 inhibitors</a:t>
                      </a:r>
                    </a:p>
                  </a:txBody>
                  <a:tcPr/>
                </a:tc>
                <a:tc>
                  <a:txBody>
                    <a:bodyPr/>
                    <a:lstStyle/>
                    <a:p>
                      <a:r>
                        <a:rPr lang="en-US" sz="1000" b="0" i="0" kern="1200" dirty="0">
                          <a:solidFill>
                            <a:schemeClr val="tx1"/>
                          </a:solidFill>
                          <a:effectLst/>
                          <a:latin typeface="+mn-lt"/>
                          <a:ea typeface="+mn-ea"/>
                          <a:cs typeface="+mn-cs"/>
                        </a:rPr>
                        <a:t>A Randomized, Open-label, Phase 3 Study of Sacituzumab </a:t>
                      </a:r>
                      <a:r>
                        <a:rPr lang="en-US" sz="1000" b="0" i="0" kern="1200" dirty="0" err="1">
                          <a:solidFill>
                            <a:schemeClr val="tx1"/>
                          </a:solidFill>
                          <a:effectLst/>
                          <a:latin typeface="+mn-lt"/>
                          <a:ea typeface="+mn-ea"/>
                          <a:cs typeface="+mn-cs"/>
                        </a:rPr>
                        <a:t>Govitecan</a:t>
                      </a:r>
                      <a:r>
                        <a:rPr lang="en-US" sz="1000" b="0" i="0" kern="1200" dirty="0">
                          <a:solidFill>
                            <a:schemeClr val="tx1"/>
                          </a:solidFill>
                          <a:effectLst/>
                          <a:latin typeface="+mn-lt"/>
                          <a:ea typeface="+mn-ea"/>
                          <a:cs typeface="+mn-cs"/>
                        </a:rPr>
                        <a:t> Versus Treatment of Physician's Choice in Patients With Previously Untreated, Locally Advanced, Inoperable or Metastatic Triple-Negative Breast Cancer Whose Tumors Do Not Express PD-L1 or in Patients Previously Treated With Anti-PD-(L)1 Agents in the Early Setting Whose Tumors Do Express PD-L1</a:t>
                      </a:r>
                      <a:endParaRPr lang="en-US" sz="1000" dirty="0"/>
                    </a:p>
                  </a:txBody>
                  <a:tcPr/>
                </a:tc>
                <a:extLst>
                  <a:ext uri="{0D108BD9-81ED-4DB2-BD59-A6C34878D82A}">
                    <a16:rowId xmlns:a16="http://schemas.microsoft.com/office/drawing/2014/main" val="3330661565"/>
                  </a:ext>
                </a:extLst>
              </a:tr>
              <a:tr h="1161848">
                <a:tc>
                  <a:txBody>
                    <a:bodyPr/>
                    <a:lstStyle/>
                    <a:p>
                      <a:r>
                        <a:rPr lang="en-US" sz="1000" u="sng" dirty="0"/>
                        <a:t>Gilead GS-US 6173</a:t>
                      </a:r>
                    </a:p>
                    <a:p>
                      <a:r>
                        <a:rPr lang="en-US" sz="1000" u="sng" dirty="0"/>
                        <a:t>ASCENT-04</a:t>
                      </a:r>
                      <a:endParaRPr lang="en-US" sz="1000" dirty="0"/>
                    </a:p>
                    <a:p>
                      <a:r>
                        <a:rPr lang="en-US" sz="1000" dirty="0"/>
                        <a:t>Phase III</a:t>
                      </a:r>
                    </a:p>
                    <a:p>
                      <a:r>
                        <a:rPr lang="en-US" sz="1000" dirty="0">
                          <a:hlinkClick r:id="rId4"/>
                        </a:rPr>
                        <a:t>https://clinicaltrials.gov/ct2/show/NCT05382286</a:t>
                      </a:r>
                      <a:endParaRPr lang="en-US" sz="1000" dirty="0"/>
                    </a:p>
                    <a:p>
                      <a:endParaRPr lang="en-US" sz="1000" dirty="0"/>
                    </a:p>
                  </a:txBody>
                  <a:tcPr/>
                </a:tc>
                <a:tc>
                  <a:txBody>
                    <a:bodyPr/>
                    <a:lstStyle/>
                    <a:p>
                      <a:pPr algn="ctr"/>
                      <a:r>
                        <a:rPr lang="en-US" sz="1000" i="1" dirty="0"/>
                        <a:t>TNBC</a:t>
                      </a:r>
                    </a:p>
                    <a:p>
                      <a:pPr algn="ctr"/>
                      <a:r>
                        <a:rPr lang="en-US" sz="1000" dirty="0"/>
                        <a:t>Advanced/Metastatic</a:t>
                      </a:r>
                    </a:p>
                    <a:p>
                      <a:pPr algn="ctr"/>
                      <a:r>
                        <a:rPr lang="en-US" sz="1000" dirty="0"/>
                        <a:t>First line</a:t>
                      </a:r>
                    </a:p>
                    <a:p>
                      <a:pPr algn="ctr"/>
                      <a:endParaRPr lang="en-US" sz="1000" dirty="0"/>
                    </a:p>
                  </a:txBody>
                  <a:tcPr/>
                </a:tc>
                <a:tc>
                  <a:txBody>
                    <a:bodyPr/>
                    <a:lstStyle/>
                    <a:p>
                      <a:pPr algn="ctr"/>
                      <a:r>
                        <a:rPr lang="en-US" sz="1000" dirty="0" err="1"/>
                        <a:t>Pembro</a:t>
                      </a:r>
                      <a:r>
                        <a:rPr lang="en-US" sz="1000" dirty="0"/>
                        <a:t> + SG</a:t>
                      </a:r>
                    </a:p>
                    <a:p>
                      <a:pPr algn="ctr"/>
                      <a:r>
                        <a:rPr lang="en-US" sz="1000" dirty="0"/>
                        <a:t>Vs</a:t>
                      </a:r>
                    </a:p>
                    <a:p>
                      <a:pPr algn="ctr"/>
                      <a:r>
                        <a:rPr lang="en-US" sz="1000" dirty="0" err="1"/>
                        <a:t>Pembro</a:t>
                      </a:r>
                      <a:r>
                        <a:rPr lang="en-US" sz="1000" dirty="0"/>
                        <a:t> + Chemo (TPC)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dirty="0">
                          <a:solidFill>
                            <a:schemeClr val="dk1"/>
                          </a:solidFill>
                          <a:effectLst/>
                        </a:rPr>
                        <a:t>•Locally advanced or metastatic TNBC who have not received previous systemic therapy and whose tumors are PD-L1 positive at screening.</a:t>
                      </a:r>
                      <a:br>
                        <a:rPr lang="en-US" sz="1000" dirty="0"/>
                      </a:br>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Patient </a:t>
                      </a:r>
                      <a:r>
                        <a:rPr lang="en-US" sz="1000" baseline="0" dirty="0"/>
                        <a:t>must </a:t>
                      </a:r>
                      <a:r>
                        <a:rPr lang="en-US" sz="1000" dirty="0"/>
                        <a:t>have completed treatment</a:t>
                      </a:r>
                      <a:r>
                        <a:rPr lang="en-US" sz="1000" baseline="0" dirty="0"/>
                        <a:t> for Stage I-III breast cancer and 6 months must have elapsed between completion of treatment and recurrence. Prior anti-PD-L1 use allowed in the curative setting.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Calibri" panose="020F0502020204030204" pitchFamily="34" charset="0"/>
                          <a:ea typeface="Calibri" panose="020F0502020204030204" pitchFamily="34" charset="0"/>
                          <a:cs typeface="Calibri" panose="020F0502020204030204" pitchFamily="34" charset="0"/>
                        </a:rPr>
                        <a:t>•</a:t>
                      </a:r>
                      <a:r>
                        <a:rPr lang="en-US" sz="1000" baseline="0" dirty="0"/>
                        <a:t>Patient present with de novo metastatic TNBC are eligible</a:t>
                      </a: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•PD-L1 and TNBC status centrally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ea typeface="Calibri" panose="020F0502020204030204" pitchFamily="34" charset="0"/>
                          <a:cs typeface="Calibri" panose="020F0502020204030204" pitchFamily="34" charset="0"/>
                        </a:rPr>
                        <a:t>•</a:t>
                      </a:r>
                      <a:r>
                        <a:rPr lang="en-US" sz="1000" dirty="0"/>
                        <a:t>Not received prior therapy with agent directed to another stimulatory or coinhibitory T-cell receptor (e.g., CTLA-4, OX-40, CD137).</a:t>
                      </a:r>
                      <a:br>
                        <a:rPr lang="en-US" sz="1000" dirty="0"/>
                      </a:br>
                      <a:r>
                        <a:rPr lang="en-US" sz="1000" dirty="0"/>
                        <a:t>•Not have previously received topoisomerase 1 inhibitors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b="0" i="0" kern="1200" dirty="0">
                          <a:solidFill>
                            <a:schemeClr val="tx1"/>
                          </a:solidFill>
                          <a:effectLst/>
                          <a:latin typeface="+mn-lt"/>
                          <a:ea typeface="+mn-ea"/>
                          <a:cs typeface="+mn-cs"/>
                        </a:rPr>
                        <a:t>A Randomized, Open-label, Phase 3 Study of Sacituzumab </a:t>
                      </a:r>
                      <a:r>
                        <a:rPr lang="en-US" sz="1000" b="0" i="0" kern="1200" dirty="0" err="1">
                          <a:solidFill>
                            <a:schemeClr val="tx1"/>
                          </a:solidFill>
                          <a:effectLst/>
                          <a:latin typeface="+mn-lt"/>
                          <a:ea typeface="+mn-ea"/>
                          <a:cs typeface="+mn-cs"/>
                        </a:rPr>
                        <a:t>Govitecan</a:t>
                      </a:r>
                      <a:r>
                        <a:rPr lang="en-US" sz="1000" b="0" i="0" kern="1200" dirty="0">
                          <a:solidFill>
                            <a:schemeClr val="tx1"/>
                          </a:solidFill>
                          <a:effectLst/>
                          <a:latin typeface="+mn-lt"/>
                          <a:ea typeface="+mn-ea"/>
                          <a:cs typeface="+mn-cs"/>
                        </a:rPr>
                        <a:t> and Pembrolizumab Versus Treatment of Physician's Choice and Pembrolizumab in Patients With Previously Untreated, Locally Advanced Inoperable or Metastatic Triple-Negative Breast Cancer, Whose Tumors Express PD-L1</a:t>
                      </a:r>
                      <a:endParaRPr lang="en-US" sz="1000" dirty="0"/>
                    </a:p>
                  </a:txBody>
                  <a:tcPr/>
                </a:tc>
                <a:extLst>
                  <a:ext uri="{0D108BD9-81ED-4DB2-BD59-A6C34878D82A}">
                    <a16:rowId xmlns:a16="http://schemas.microsoft.com/office/drawing/2014/main" val="4116942260"/>
                  </a:ext>
                </a:extLst>
              </a:tr>
            </a:tbl>
          </a:graphicData>
        </a:graphic>
      </p:graphicFrame>
    </p:spTree>
    <p:extLst>
      <p:ext uri="{BB962C8B-B14F-4D97-AF65-F5344CB8AC3E}">
        <p14:creationId xmlns:p14="http://schemas.microsoft.com/office/powerpoint/2010/main" val="169583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BS Clinic">
            <a:extLst>
              <a:ext uri="{FF2B5EF4-FFF2-40B4-BE49-F238E27FC236}">
                <a16:creationId xmlns:a16="http://schemas.microsoft.com/office/drawing/2014/main" id="{5E5B4921-AE7F-DDD3-1740-C599B9E63B2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152587"/>
            <a:ext cx="1729740" cy="308034"/>
          </a:xfrm>
          <a:prstGeom prst="rect">
            <a:avLst/>
          </a:prstGeom>
          <a:noFill/>
        </p:spPr>
      </p:pic>
      <p:graphicFrame>
        <p:nvGraphicFramePr>
          <p:cNvPr id="9" name="Table 8">
            <a:extLst>
              <a:ext uri="{FF2B5EF4-FFF2-40B4-BE49-F238E27FC236}">
                <a16:creationId xmlns:a16="http://schemas.microsoft.com/office/drawing/2014/main" id="{EDE12B76-E613-9B7A-9081-B979058DF6BC}"/>
              </a:ext>
            </a:extLst>
          </p:cNvPr>
          <p:cNvGraphicFramePr>
            <a:graphicFrameLocks noGrp="1"/>
          </p:cNvGraphicFramePr>
          <p:nvPr>
            <p:extLst>
              <p:ext uri="{D42A27DB-BD31-4B8C-83A1-F6EECF244321}">
                <p14:modId xmlns:p14="http://schemas.microsoft.com/office/powerpoint/2010/main" val="4294541895"/>
              </p:ext>
            </p:extLst>
          </p:nvPr>
        </p:nvGraphicFramePr>
        <p:xfrm>
          <a:off x="305383" y="619699"/>
          <a:ext cx="11581233" cy="3190938"/>
        </p:xfrm>
        <a:graphic>
          <a:graphicData uri="http://schemas.openxmlformats.org/drawingml/2006/table">
            <a:tbl>
              <a:tblPr firstRow="1" bandRow="1">
                <a:tableStyleId>{69012ECD-51FC-41F1-AA8D-1B2483CD663E}</a:tableStyleId>
              </a:tblPr>
              <a:tblGrid>
                <a:gridCol w="1818543">
                  <a:extLst>
                    <a:ext uri="{9D8B030D-6E8A-4147-A177-3AD203B41FA5}">
                      <a16:colId xmlns:a16="http://schemas.microsoft.com/office/drawing/2014/main" val="2343330806"/>
                    </a:ext>
                  </a:extLst>
                </a:gridCol>
                <a:gridCol w="1440368">
                  <a:extLst>
                    <a:ext uri="{9D8B030D-6E8A-4147-A177-3AD203B41FA5}">
                      <a16:colId xmlns:a16="http://schemas.microsoft.com/office/drawing/2014/main" val="1016645841"/>
                    </a:ext>
                  </a:extLst>
                </a:gridCol>
                <a:gridCol w="1394568">
                  <a:extLst>
                    <a:ext uri="{9D8B030D-6E8A-4147-A177-3AD203B41FA5}">
                      <a16:colId xmlns:a16="http://schemas.microsoft.com/office/drawing/2014/main" val="4097909882"/>
                    </a:ext>
                  </a:extLst>
                </a:gridCol>
                <a:gridCol w="3905220">
                  <a:extLst>
                    <a:ext uri="{9D8B030D-6E8A-4147-A177-3AD203B41FA5}">
                      <a16:colId xmlns:a16="http://schemas.microsoft.com/office/drawing/2014/main" val="1691248737"/>
                    </a:ext>
                  </a:extLst>
                </a:gridCol>
                <a:gridCol w="3022534">
                  <a:extLst>
                    <a:ext uri="{9D8B030D-6E8A-4147-A177-3AD203B41FA5}">
                      <a16:colId xmlns:a16="http://schemas.microsoft.com/office/drawing/2014/main" val="2583715478"/>
                    </a:ext>
                  </a:extLst>
                </a:gridCol>
              </a:tblGrid>
              <a:tr h="251847">
                <a:tc>
                  <a:txBody>
                    <a:bodyPr/>
                    <a:lstStyle/>
                    <a:p>
                      <a:r>
                        <a:rPr lang="en-US" sz="1000" dirty="0"/>
                        <a:t>OPN</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409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1523049">
                <a:tc>
                  <a:txBody>
                    <a:bodyPr/>
                    <a:lstStyle/>
                    <a:p>
                      <a:r>
                        <a:rPr lang="en-US" sz="1000" u="sng" dirty="0"/>
                        <a:t>Stemline Therapeutics</a:t>
                      </a:r>
                    </a:p>
                    <a:p>
                      <a:r>
                        <a:rPr lang="en-US" sz="1000" u="sng" dirty="0"/>
                        <a:t>ELEVATE (CBSC)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Phase </a:t>
                      </a:r>
                      <a:r>
                        <a:rPr lang="en-US" sz="1000" dirty="0" err="1"/>
                        <a:t>Ib</a:t>
                      </a:r>
                      <a:r>
                        <a:rPr lang="en-US" sz="1000" dirty="0"/>
                        <a:t>/II</a:t>
                      </a:r>
                    </a:p>
                    <a:p>
                      <a:r>
                        <a:rPr lang="en-US" sz="1000" dirty="0">
                          <a:hlinkClick r:id="rId3"/>
                        </a:rPr>
                        <a:t>https://clinicaltrials.gov/ct2/show/NCT05563220</a:t>
                      </a:r>
                      <a:endParaRPr lang="en-US" sz="1000" dirty="0"/>
                    </a:p>
                    <a:p>
                      <a:endParaRPr lang="en-US" sz="1000" dirty="0"/>
                    </a:p>
                  </a:txBody>
                  <a:tcPr/>
                </a:tc>
                <a:tc>
                  <a:txBody>
                    <a:bodyPr/>
                    <a:lstStyle/>
                    <a:p>
                      <a:pPr algn="ctr"/>
                      <a:r>
                        <a:rPr lang="en-US" sz="1000" i="0" dirty="0">
                          <a:latin typeface="+mn-lt"/>
                        </a:rPr>
                        <a:t>ER+, HER2-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latin typeface="+mn-lt"/>
                        </a:rPr>
                        <a:t>Advanced or Metastatic Subsequent line</a:t>
                      </a:r>
                    </a:p>
                    <a:p>
                      <a:pPr algn="ctr"/>
                      <a:endParaRPr lang="en-US" sz="1000" i="0" dirty="0">
                        <a:latin typeface="+mn-lt"/>
                      </a:endParaRPr>
                    </a:p>
                  </a:txBody>
                  <a:tcPr/>
                </a:tc>
                <a:tc>
                  <a:txBody>
                    <a:bodyPr/>
                    <a:lstStyle/>
                    <a:p>
                      <a:r>
                        <a:rPr lang="en-US" sz="1000" kern="1200" dirty="0">
                          <a:solidFill>
                            <a:schemeClr val="tx1"/>
                          </a:solidFill>
                          <a:effectLst/>
                          <a:latin typeface="+mn-lt"/>
                          <a:ea typeface="+mn-ea"/>
                          <a:cs typeface="+mn-cs"/>
                        </a:rPr>
                        <a:t>Elacstrant + </a:t>
                      </a:r>
                      <a:r>
                        <a:rPr lang="en-US" sz="1000" kern="1200" dirty="0" err="1">
                          <a:solidFill>
                            <a:schemeClr val="tx1"/>
                          </a:solidFill>
                          <a:effectLst/>
                          <a:latin typeface="+mn-lt"/>
                          <a:ea typeface="+mn-ea"/>
                          <a:cs typeface="+mn-cs"/>
                        </a:rPr>
                        <a:t>Alpelisib</a:t>
                      </a:r>
                      <a:r>
                        <a:rPr lang="en-US" sz="1000" kern="1200" dirty="0">
                          <a:solidFill>
                            <a:schemeClr val="tx1"/>
                          </a:solidFill>
                          <a:effectLst/>
                          <a:latin typeface="+mn-lt"/>
                          <a:ea typeface="+mn-ea"/>
                          <a:cs typeface="+mn-cs"/>
                        </a:rPr>
                        <a:t>  </a:t>
                      </a:r>
                    </a:p>
                    <a:p>
                      <a:endParaRPr lang="en-US" sz="1000" u="sng"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Elacstrant + </a:t>
                      </a:r>
                      <a:r>
                        <a:rPr lang="en-US" sz="1000" kern="1200" dirty="0" err="1">
                          <a:solidFill>
                            <a:schemeClr val="tx1"/>
                          </a:solidFill>
                          <a:effectLst/>
                          <a:latin typeface="+mn-lt"/>
                          <a:ea typeface="+mn-ea"/>
                          <a:cs typeface="+mn-cs"/>
                        </a:rPr>
                        <a:t>Everolimus</a:t>
                      </a:r>
                      <a:r>
                        <a:rPr lang="en-US" sz="1000" kern="1200" dirty="0">
                          <a:solidFill>
                            <a:schemeClr val="tx1"/>
                          </a:solidFill>
                          <a:effectLst/>
                          <a:latin typeface="+mn-lt"/>
                          <a:ea typeface="+mn-ea"/>
                          <a:cs typeface="+mn-cs"/>
                        </a:rPr>
                        <a:t> </a:t>
                      </a:r>
                    </a:p>
                    <a:p>
                      <a:endParaRPr lang="en-US" sz="1000" u="sng" kern="1200" dirty="0">
                        <a:solidFill>
                          <a:schemeClr val="tx1"/>
                        </a:solidFill>
                        <a:effectLst/>
                        <a:latin typeface="+mn-lt"/>
                        <a:ea typeface="+mn-ea"/>
                        <a:cs typeface="+mn-cs"/>
                      </a:endParaRPr>
                    </a:p>
                    <a:p>
                      <a:r>
                        <a:rPr lang="en-US" sz="1000" kern="1200" dirty="0" err="1">
                          <a:solidFill>
                            <a:schemeClr val="tx1"/>
                          </a:solidFill>
                          <a:effectLst/>
                          <a:latin typeface="+mn-lt"/>
                          <a:ea typeface="+mn-ea"/>
                          <a:cs typeface="+mn-cs"/>
                        </a:rPr>
                        <a:t>Elacestrant</a:t>
                      </a:r>
                      <a:r>
                        <a:rPr lang="en-US" sz="1000" kern="1200" dirty="0">
                          <a:solidFill>
                            <a:schemeClr val="tx1"/>
                          </a:solidFill>
                          <a:effectLst/>
                          <a:latin typeface="+mn-lt"/>
                          <a:ea typeface="+mn-ea"/>
                          <a:cs typeface="+mn-cs"/>
                        </a:rPr>
                        <a:t>+ </a:t>
                      </a:r>
                      <a:r>
                        <a:rPr lang="en-US" sz="1000" kern="1200" dirty="0" err="1">
                          <a:solidFill>
                            <a:schemeClr val="tx1"/>
                          </a:solidFill>
                          <a:effectLst/>
                          <a:latin typeface="+mn-lt"/>
                          <a:ea typeface="+mn-ea"/>
                          <a:cs typeface="+mn-cs"/>
                        </a:rPr>
                        <a:t>Ribociclib</a:t>
                      </a:r>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err="1">
                          <a:solidFill>
                            <a:schemeClr val="tx1"/>
                          </a:solidFill>
                          <a:effectLst/>
                          <a:latin typeface="+mn-lt"/>
                          <a:ea typeface="+mn-ea"/>
                          <a:cs typeface="+mn-cs"/>
                        </a:rPr>
                        <a:t>Elacestrant</a:t>
                      </a:r>
                      <a:r>
                        <a:rPr lang="en-US" sz="1000" kern="1200" dirty="0">
                          <a:solidFill>
                            <a:schemeClr val="tx1"/>
                          </a:solidFill>
                          <a:effectLst/>
                          <a:latin typeface="+mn-lt"/>
                          <a:ea typeface="+mn-ea"/>
                          <a:cs typeface="+mn-cs"/>
                        </a:rPr>
                        <a:t>+ Palbociclib</a:t>
                      </a:r>
                      <a:endParaRPr lang="en-US" sz="1000" dirty="0">
                        <a:latin typeface="+mn-lt"/>
                      </a:endParaRPr>
                    </a:p>
                  </a:txBody>
                  <a:tcPr/>
                </a:tc>
                <a:tc>
                  <a:txBody>
                    <a:bodyPr/>
                    <a:lstStyle/>
                    <a:p>
                      <a:pPr marL="0" indent="0">
                        <a:buFont typeface="Wingdings" panose="05000000000000000000" pitchFamily="2" charset="2"/>
                        <a:buNone/>
                      </a:pPr>
                      <a:r>
                        <a:rPr lang="en-US" sz="10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000" b="0" i="0" u="none" strike="noStrike" kern="1200" baseline="0" dirty="0">
                          <a:solidFill>
                            <a:schemeClr val="tx1"/>
                          </a:solidFill>
                          <a:latin typeface="+mn-lt"/>
                          <a:ea typeface="+mn-ea"/>
                          <a:cs typeface="+mn-cs"/>
                        </a:rPr>
                        <a:t>Histologically or cytologically confirmed ER+, HER2-, advanced/metastatic breast cancer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kern="1200" dirty="0">
                          <a:solidFill>
                            <a:schemeClr val="tx1"/>
                          </a:solidFill>
                          <a:effectLst/>
                          <a:latin typeface="+mn-lt"/>
                          <a:ea typeface="+mn-ea"/>
                          <a:cs typeface="+mn-cs"/>
                        </a:rPr>
                        <a:t>One or two prior hormonal therapy , one of which was in combination with CDK4/6 inhibitor</a:t>
                      </a:r>
                    </a:p>
                    <a:p>
                      <a:pPr marL="0" indent="0">
                        <a:buFont typeface="Wingdings" panose="05000000000000000000" pitchFamily="2" charset="2"/>
                        <a:buNone/>
                      </a:pPr>
                      <a:r>
                        <a:rPr lang="en-US" sz="1000" b="0" i="0" u="none" strike="noStrike" kern="1200" baseline="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000" b="0" i="0" u="none" strike="noStrike" kern="1200" baseline="0" dirty="0">
                          <a:solidFill>
                            <a:schemeClr val="tx1"/>
                          </a:solidFill>
                          <a:latin typeface="+mn-lt"/>
                          <a:ea typeface="+mn-ea"/>
                          <a:cs typeface="+mn-cs"/>
                        </a:rPr>
                        <a:t>No prior chemotherapy in the advanced/metastatic setting</a:t>
                      </a:r>
                    </a:p>
                    <a:p>
                      <a:pPr marL="0" indent="0">
                        <a:buFont typeface="Wingdings" panose="05000000000000000000" pitchFamily="2" charset="2"/>
                        <a:buNone/>
                      </a:pPr>
                      <a:r>
                        <a:rPr lang="en-US" sz="1000" b="0" i="0" u="sng" strike="noStrike" kern="1200" baseline="0" dirty="0">
                          <a:solidFill>
                            <a:schemeClr val="tx1"/>
                          </a:solidFill>
                          <a:effectLst/>
                          <a:latin typeface="+mn-lt"/>
                          <a:ea typeface="+mn-ea"/>
                          <a:cs typeface="+mn-cs"/>
                        </a:rPr>
                        <a:t>Phase 1b (</a:t>
                      </a:r>
                      <a:r>
                        <a:rPr lang="en-US" sz="1000" b="0" i="0" u="sng" strike="noStrike" kern="1200" baseline="0" dirty="0" err="1">
                          <a:solidFill>
                            <a:schemeClr val="tx1"/>
                          </a:solidFill>
                          <a:effectLst/>
                          <a:latin typeface="+mn-lt"/>
                          <a:ea typeface="+mn-ea"/>
                          <a:cs typeface="+mn-cs"/>
                        </a:rPr>
                        <a:t>Alpelisib</a:t>
                      </a:r>
                      <a:r>
                        <a:rPr lang="en-US" sz="1000" b="0" i="0" u="sng" strike="noStrike" kern="1200" baseline="0" dirty="0">
                          <a:solidFill>
                            <a:schemeClr val="tx1"/>
                          </a:solidFill>
                          <a:effectLst/>
                          <a:latin typeface="+mn-lt"/>
                          <a:ea typeface="+mn-ea"/>
                          <a:cs typeface="+mn-cs"/>
                        </a:rPr>
                        <a:t> combination): </a:t>
                      </a:r>
                    </a:p>
                    <a:p>
                      <a:pPr marL="171450" indent="-171450">
                        <a:buFont typeface="Wingdings" panose="05000000000000000000" pitchFamily="2" charset="2"/>
                        <a:buChar char="Ø"/>
                      </a:pPr>
                      <a:r>
                        <a:rPr lang="en-US" sz="1000" b="0" i="0" u="none" strike="noStrike" kern="1200" baseline="0" dirty="0">
                          <a:solidFill>
                            <a:schemeClr val="tx1"/>
                          </a:solidFill>
                          <a:effectLst/>
                          <a:latin typeface="+mn-lt"/>
                          <a:ea typeface="+mn-ea"/>
                          <a:cs typeface="+mn-cs"/>
                        </a:rPr>
                        <a:t>PIK3CA+ mutation</a:t>
                      </a:r>
                    </a:p>
                    <a:p>
                      <a:pPr marL="171450" indent="-171450">
                        <a:buFont typeface="Wingdings" panose="05000000000000000000" pitchFamily="2" charset="2"/>
                        <a:buChar char="Ø"/>
                      </a:pPr>
                      <a:r>
                        <a:rPr lang="en-US" sz="1000" b="0" i="0" u="none" strike="noStrike" kern="1200" baseline="0" dirty="0">
                          <a:solidFill>
                            <a:schemeClr val="tx1"/>
                          </a:solidFill>
                          <a:effectLst/>
                          <a:latin typeface="+mn-lt"/>
                          <a:ea typeface="+mn-ea"/>
                          <a:cs typeface="+mn-cs"/>
                        </a:rPr>
                        <a:t>No prior therapy with </a:t>
                      </a:r>
                      <a:r>
                        <a:rPr lang="en-US" sz="1000" b="0" i="0" u="none" strike="noStrike" kern="1200" baseline="0" dirty="0" err="1">
                          <a:solidFill>
                            <a:schemeClr val="tx1"/>
                          </a:solidFill>
                          <a:effectLst/>
                          <a:latin typeface="+mn-lt"/>
                          <a:ea typeface="+mn-ea"/>
                          <a:cs typeface="+mn-cs"/>
                        </a:rPr>
                        <a:t>alpelisib</a:t>
                      </a:r>
                      <a:endParaRPr lang="en-US" sz="1000" b="0" i="0" u="none" strike="noStrike" kern="1200" baseline="0" dirty="0">
                        <a:solidFill>
                          <a:schemeClr val="tx1"/>
                        </a:solidFill>
                        <a:effectLst/>
                        <a:latin typeface="+mn-lt"/>
                        <a:ea typeface="+mn-ea"/>
                        <a:cs typeface="+mn-cs"/>
                      </a:endParaRPr>
                    </a:p>
                    <a:p>
                      <a:pPr marL="171450" indent="-171450">
                        <a:buFont typeface="Wingdings" panose="05000000000000000000" pitchFamily="2" charset="2"/>
                        <a:buChar char="Ø"/>
                      </a:pPr>
                      <a:r>
                        <a:rPr lang="en-US" sz="1000" b="0" i="0" u="none" strike="noStrike" kern="1200" baseline="0" dirty="0">
                          <a:solidFill>
                            <a:schemeClr val="tx1"/>
                          </a:solidFill>
                          <a:effectLst/>
                          <a:latin typeface="+mn-lt"/>
                          <a:ea typeface="+mn-ea"/>
                          <a:cs typeface="+mn-cs"/>
                        </a:rPr>
                        <a:t>Patient with controlled T2DM (FP glucose &lt;140mg/dl or HbA1c &lt;6.4%) or no h/o of T1DM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0" i="0" u="sng" strike="noStrike" kern="1200" baseline="0" dirty="0">
                          <a:solidFill>
                            <a:schemeClr val="tx1"/>
                          </a:solidFill>
                          <a:effectLst/>
                          <a:latin typeface="+mn-lt"/>
                          <a:ea typeface="+mn-ea"/>
                          <a:cs typeface="+mn-cs"/>
                        </a:rPr>
                        <a:t>Phase </a:t>
                      </a:r>
                      <a:r>
                        <a:rPr lang="en-US" sz="1000" b="0" i="0" u="sng" strike="noStrike" kern="1200" baseline="0" dirty="0" err="1">
                          <a:solidFill>
                            <a:schemeClr val="tx1"/>
                          </a:solidFill>
                          <a:effectLst/>
                          <a:latin typeface="+mn-lt"/>
                          <a:ea typeface="+mn-ea"/>
                          <a:cs typeface="+mn-cs"/>
                        </a:rPr>
                        <a:t>Ib</a:t>
                      </a:r>
                      <a:r>
                        <a:rPr lang="en-US" sz="1000" b="0" i="0" u="sng" strike="noStrike" kern="1200" baseline="0" dirty="0">
                          <a:solidFill>
                            <a:schemeClr val="tx1"/>
                          </a:solidFill>
                          <a:effectLst/>
                          <a:latin typeface="+mn-lt"/>
                          <a:ea typeface="+mn-ea"/>
                          <a:cs typeface="+mn-cs"/>
                        </a:rPr>
                        <a:t> (</a:t>
                      </a:r>
                      <a:r>
                        <a:rPr lang="en-US" sz="1000" b="0" i="0" u="sng" strike="noStrike" kern="1200" baseline="0" dirty="0" err="1">
                          <a:solidFill>
                            <a:schemeClr val="tx1"/>
                          </a:solidFill>
                          <a:effectLst/>
                          <a:latin typeface="+mn-lt"/>
                          <a:ea typeface="+mn-ea"/>
                          <a:cs typeface="+mn-cs"/>
                        </a:rPr>
                        <a:t>Everolimus</a:t>
                      </a:r>
                      <a:r>
                        <a:rPr lang="en-US" sz="1000" b="0" i="0" u="sng" strike="noStrike" kern="1200" baseline="0" dirty="0">
                          <a:solidFill>
                            <a:schemeClr val="tx1"/>
                          </a:solidFill>
                          <a:effectLst/>
                          <a:latin typeface="+mn-lt"/>
                          <a:ea typeface="+mn-ea"/>
                          <a:cs typeface="+mn-cs"/>
                        </a:rPr>
                        <a:t> combination</a:t>
                      </a:r>
                      <a:r>
                        <a:rPr lang="en-US" sz="1000" b="0" i="0" u="none" strike="noStrike" kern="1200" baseline="0" dirty="0">
                          <a:solidFill>
                            <a:schemeClr val="tx1"/>
                          </a:solidFill>
                          <a:effectLst/>
                          <a:latin typeface="+mn-lt"/>
                          <a:ea typeface="+mn-ea"/>
                          <a:cs typeface="+mn-cs"/>
                        </a:rPr>
                        <a:t>): </a:t>
                      </a:r>
                      <a:r>
                        <a:rPr lang="en-US" sz="1000" kern="1200" dirty="0">
                          <a:solidFill>
                            <a:schemeClr val="tx1"/>
                          </a:solidFill>
                          <a:effectLst/>
                          <a:latin typeface="+mn-lt"/>
                          <a:ea typeface="+mn-ea"/>
                          <a:cs typeface="+mn-cs"/>
                        </a:rPr>
                        <a:t> </a:t>
                      </a:r>
                    </a:p>
                    <a:p>
                      <a:pPr marL="171450" indent="-171450">
                        <a:buFont typeface="Wingdings" panose="05000000000000000000" pitchFamily="2" charset="2"/>
                        <a:buChar char="Ø"/>
                      </a:pPr>
                      <a:r>
                        <a:rPr lang="en-US" sz="1000" b="0" i="0" u="none" strike="noStrike" kern="1200" baseline="0" dirty="0">
                          <a:solidFill>
                            <a:schemeClr val="tx1"/>
                          </a:solidFill>
                          <a:effectLst/>
                          <a:latin typeface="+mn-lt"/>
                          <a:ea typeface="+mn-ea"/>
                          <a:cs typeface="+mn-cs"/>
                        </a:rPr>
                        <a:t>No prior therapy with </a:t>
                      </a:r>
                      <a:r>
                        <a:rPr lang="en-US" sz="1000" b="0" i="0" u="none" strike="noStrike" kern="1200" baseline="0" dirty="0" err="1">
                          <a:solidFill>
                            <a:schemeClr val="tx1"/>
                          </a:solidFill>
                          <a:effectLst/>
                          <a:latin typeface="+mn-lt"/>
                          <a:ea typeface="+mn-ea"/>
                          <a:cs typeface="+mn-cs"/>
                        </a:rPr>
                        <a:t>everolimus</a:t>
                      </a:r>
                      <a:endParaRPr lang="en-US" sz="1000" b="0" i="0" u="none" strike="noStrike" kern="1200" baseline="0" dirty="0">
                        <a:solidFill>
                          <a:schemeClr val="tx1"/>
                        </a:solidFill>
                        <a:effectLst/>
                        <a:latin typeface="+mn-lt"/>
                        <a:ea typeface="+mn-ea"/>
                        <a:cs typeface="+mn-cs"/>
                      </a:endParaRPr>
                    </a:p>
                    <a:p>
                      <a:pPr marL="0" indent="0">
                        <a:buFont typeface="Wingdings" panose="05000000000000000000" pitchFamily="2" charset="2"/>
                        <a:buNone/>
                      </a:pPr>
                      <a:r>
                        <a:rPr lang="en-US" sz="1000" b="0" i="0" u="sng" strike="noStrike" kern="1200" baseline="0" dirty="0">
                          <a:solidFill>
                            <a:schemeClr val="tx1"/>
                          </a:solidFill>
                          <a:effectLst/>
                          <a:latin typeface="+mn-lt"/>
                          <a:ea typeface="+mn-ea"/>
                          <a:cs typeface="+mn-cs"/>
                        </a:rPr>
                        <a:t>Phase 1b (</a:t>
                      </a:r>
                      <a:r>
                        <a:rPr lang="en-US" sz="1000" b="0" i="0" u="sng" strike="noStrike" kern="1200" baseline="0" dirty="0" err="1">
                          <a:solidFill>
                            <a:schemeClr val="tx1"/>
                          </a:solidFill>
                          <a:effectLst/>
                          <a:latin typeface="+mn-lt"/>
                          <a:ea typeface="+mn-ea"/>
                          <a:cs typeface="+mn-cs"/>
                        </a:rPr>
                        <a:t>Ribociclib</a:t>
                      </a:r>
                      <a:r>
                        <a:rPr lang="en-US" sz="1000" b="0" i="0" u="sng" strike="noStrike" kern="1200" baseline="0" dirty="0">
                          <a:solidFill>
                            <a:schemeClr val="tx1"/>
                          </a:solidFill>
                          <a:effectLst/>
                          <a:latin typeface="+mn-lt"/>
                          <a:ea typeface="+mn-ea"/>
                          <a:cs typeface="+mn-cs"/>
                        </a:rPr>
                        <a:t> combination):</a:t>
                      </a:r>
                      <a:endParaRPr lang="en-US" sz="1000" kern="1200" dirty="0">
                        <a:solidFill>
                          <a:schemeClr val="tx1"/>
                        </a:solidFill>
                        <a:effectLst/>
                        <a:latin typeface="+mn-lt"/>
                        <a:ea typeface="+mn-ea"/>
                        <a:cs typeface="+mn-cs"/>
                      </a:endParaRPr>
                    </a:p>
                    <a:p>
                      <a:pPr marL="171450" indent="-171450">
                        <a:buFont typeface="Wingdings" panose="05000000000000000000" pitchFamily="2" charset="2"/>
                        <a:buChar char="Ø"/>
                      </a:pPr>
                      <a:r>
                        <a:rPr lang="en-US" sz="1000" kern="1200" dirty="0">
                          <a:solidFill>
                            <a:schemeClr val="tx1"/>
                          </a:solidFill>
                          <a:effectLst/>
                          <a:latin typeface="+mn-lt"/>
                          <a:ea typeface="+mn-ea"/>
                          <a:cs typeface="+mn-cs"/>
                        </a:rPr>
                        <a:t>No prior therapy with </a:t>
                      </a:r>
                      <a:r>
                        <a:rPr lang="en-US" sz="1000" kern="1200" dirty="0" err="1">
                          <a:solidFill>
                            <a:schemeClr val="tx1"/>
                          </a:solidFill>
                          <a:effectLst/>
                          <a:latin typeface="+mn-lt"/>
                          <a:ea typeface="+mn-ea"/>
                          <a:cs typeface="+mn-cs"/>
                        </a:rPr>
                        <a:t>Ribociclib</a:t>
                      </a:r>
                      <a:endParaRPr lang="en-US" sz="1000" kern="1200" dirty="0">
                        <a:solidFill>
                          <a:schemeClr val="tx1"/>
                        </a:solidFill>
                        <a:effectLst/>
                        <a:latin typeface="+mn-lt"/>
                        <a:ea typeface="+mn-ea"/>
                        <a:cs typeface="+mn-cs"/>
                      </a:endParaRPr>
                    </a:p>
                    <a:p>
                      <a:r>
                        <a:rPr lang="en-US" sz="1000" u="sng" kern="1200" dirty="0">
                          <a:solidFill>
                            <a:schemeClr val="tx1"/>
                          </a:solidFill>
                          <a:effectLst/>
                          <a:latin typeface="+mn-lt"/>
                          <a:ea typeface="+mn-ea"/>
                          <a:cs typeface="+mn-cs"/>
                        </a:rPr>
                        <a:t>Phase </a:t>
                      </a:r>
                      <a:r>
                        <a:rPr lang="en-US" sz="1000" u="sng" kern="1200" dirty="0" err="1">
                          <a:solidFill>
                            <a:schemeClr val="tx1"/>
                          </a:solidFill>
                          <a:effectLst/>
                          <a:latin typeface="+mn-lt"/>
                          <a:ea typeface="+mn-ea"/>
                          <a:cs typeface="+mn-cs"/>
                        </a:rPr>
                        <a:t>Ib</a:t>
                      </a:r>
                      <a:r>
                        <a:rPr lang="en-US" sz="1000" u="sng" kern="1200" dirty="0">
                          <a:solidFill>
                            <a:schemeClr val="tx1"/>
                          </a:solidFill>
                          <a:effectLst/>
                          <a:latin typeface="+mn-lt"/>
                          <a:ea typeface="+mn-ea"/>
                          <a:cs typeface="+mn-cs"/>
                        </a:rPr>
                        <a:t> (Palbociclib combination): </a:t>
                      </a:r>
                    </a:p>
                    <a:p>
                      <a:pPr marL="171450" indent="-171450">
                        <a:buFont typeface="Wingdings" panose="05000000000000000000" pitchFamily="2" charset="2"/>
                        <a:buChar char="Ø"/>
                      </a:pPr>
                      <a:r>
                        <a:rPr lang="en-US" sz="1000" kern="1200" dirty="0">
                          <a:solidFill>
                            <a:schemeClr val="tx1"/>
                          </a:solidFill>
                          <a:effectLst/>
                          <a:latin typeface="+mn-lt"/>
                          <a:ea typeface="+mn-ea"/>
                          <a:cs typeface="+mn-cs"/>
                        </a:rPr>
                        <a:t>No prior therapy with Palbociclib</a:t>
                      </a:r>
                    </a:p>
                  </a:txBody>
                  <a:tcPr/>
                </a:tc>
                <a:tc>
                  <a:txBody>
                    <a:bodyPr/>
                    <a:lstStyle/>
                    <a:p>
                      <a:r>
                        <a:rPr lang="en-US" sz="1000" b="0" i="0" kern="1200" dirty="0">
                          <a:solidFill>
                            <a:schemeClr val="tx1"/>
                          </a:solidFill>
                          <a:effectLst/>
                          <a:latin typeface="+mn-lt"/>
                          <a:ea typeface="+mn-ea"/>
                          <a:cs typeface="+mn-cs"/>
                        </a:rPr>
                        <a:t>A Phase 1b/2, Open-Label Umbrella Study To Evaluate Safety And Efficacy Of </a:t>
                      </a:r>
                      <a:r>
                        <a:rPr lang="en-US" sz="1000" b="0" i="0" kern="1200" dirty="0" err="1">
                          <a:solidFill>
                            <a:schemeClr val="tx1"/>
                          </a:solidFill>
                          <a:effectLst/>
                          <a:latin typeface="+mn-lt"/>
                          <a:ea typeface="+mn-ea"/>
                          <a:cs typeface="+mn-cs"/>
                        </a:rPr>
                        <a:t>Elacestrant</a:t>
                      </a:r>
                      <a:r>
                        <a:rPr lang="en-US" sz="1000" b="0" i="0" kern="1200" dirty="0">
                          <a:solidFill>
                            <a:schemeClr val="tx1"/>
                          </a:solidFill>
                          <a:effectLst/>
                          <a:latin typeface="+mn-lt"/>
                          <a:ea typeface="+mn-ea"/>
                          <a:cs typeface="+mn-cs"/>
                        </a:rPr>
                        <a:t> In Various Combination In Patients With Metastatic Breast Cancer</a:t>
                      </a:r>
                    </a:p>
                  </a:txBody>
                  <a:tcPr/>
                </a:tc>
                <a:extLst>
                  <a:ext uri="{0D108BD9-81ED-4DB2-BD59-A6C34878D82A}">
                    <a16:rowId xmlns:a16="http://schemas.microsoft.com/office/drawing/2014/main" val="1241175465"/>
                  </a:ext>
                </a:extLst>
              </a:tr>
            </a:tbl>
          </a:graphicData>
        </a:graphic>
      </p:graphicFrame>
      <p:sp>
        <p:nvSpPr>
          <p:cNvPr id="2" name="Rectangle 2">
            <a:extLst>
              <a:ext uri="{FF2B5EF4-FFF2-40B4-BE49-F238E27FC236}">
                <a16:creationId xmlns:a16="http://schemas.microsoft.com/office/drawing/2014/main" id="{4169CF4A-0556-364B-75B2-D2263C657EF9}"/>
              </a:ext>
            </a:extLst>
          </p:cNvPr>
          <p:cNvSpPr>
            <a:spLocks noChangeArrowheads="1"/>
          </p:cNvSpPr>
          <p:nvPr/>
        </p:nvSpPr>
        <p:spPr bwMode="auto">
          <a:xfrm>
            <a:off x="4795935" y="276395"/>
            <a:ext cx="1113159" cy="3080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218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8">
            <a:extLst>
              <a:ext uri="{FF2B5EF4-FFF2-40B4-BE49-F238E27FC236}">
                <a16:creationId xmlns:a16="http://schemas.microsoft.com/office/drawing/2014/main" id="{DA639ED0-66A1-9FB6-CDB6-65D486E73F90}"/>
              </a:ext>
            </a:extLst>
          </p:cNvPr>
          <p:cNvGraphicFramePr>
            <a:graphicFrameLocks noGrp="1"/>
          </p:cNvGraphicFramePr>
          <p:nvPr>
            <p:extLst>
              <p:ext uri="{D42A27DB-BD31-4B8C-83A1-F6EECF244321}">
                <p14:modId xmlns:p14="http://schemas.microsoft.com/office/powerpoint/2010/main" val="1970838854"/>
              </p:ext>
            </p:extLst>
          </p:nvPr>
        </p:nvGraphicFramePr>
        <p:xfrm>
          <a:off x="389600" y="659077"/>
          <a:ext cx="11469615" cy="5943600"/>
        </p:xfrm>
        <a:graphic>
          <a:graphicData uri="http://schemas.openxmlformats.org/drawingml/2006/table">
            <a:tbl>
              <a:tblPr firstRow="1" bandRow="1">
                <a:tableStyleId>{69012ECD-51FC-41F1-AA8D-1B2483CD663E}</a:tableStyleId>
              </a:tblPr>
              <a:tblGrid>
                <a:gridCol w="1799571">
                  <a:extLst>
                    <a:ext uri="{9D8B030D-6E8A-4147-A177-3AD203B41FA5}">
                      <a16:colId xmlns:a16="http://schemas.microsoft.com/office/drawing/2014/main" val="2343330806"/>
                    </a:ext>
                  </a:extLst>
                </a:gridCol>
                <a:gridCol w="1425341">
                  <a:extLst>
                    <a:ext uri="{9D8B030D-6E8A-4147-A177-3AD203B41FA5}">
                      <a16:colId xmlns:a16="http://schemas.microsoft.com/office/drawing/2014/main" val="1016645841"/>
                    </a:ext>
                  </a:extLst>
                </a:gridCol>
                <a:gridCol w="1348057">
                  <a:extLst>
                    <a:ext uri="{9D8B030D-6E8A-4147-A177-3AD203B41FA5}">
                      <a16:colId xmlns:a16="http://schemas.microsoft.com/office/drawing/2014/main" val="4097909882"/>
                    </a:ext>
                  </a:extLst>
                </a:gridCol>
                <a:gridCol w="3896441">
                  <a:extLst>
                    <a:ext uri="{9D8B030D-6E8A-4147-A177-3AD203B41FA5}">
                      <a16:colId xmlns:a16="http://schemas.microsoft.com/office/drawing/2014/main" val="1691248737"/>
                    </a:ext>
                  </a:extLst>
                </a:gridCol>
                <a:gridCol w="3000205">
                  <a:extLst>
                    <a:ext uri="{9D8B030D-6E8A-4147-A177-3AD203B41FA5}">
                      <a16:colId xmlns:a16="http://schemas.microsoft.com/office/drawing/2014/main" val="2583715478"/>
                    </a:ext>
                  </a:extLst>
                </a:gridCol>
              </a:tblGrid>
              <a:tr h="239305">
                <a:tc>
                  <a:txBody>
                    <a:bodyPr/>
                    <a:lstStyle/>
                    <a:p>
                      <a:r>
                        <a:rPr lang="en-US" sz="1000" dirty="0"/>
                        <a:t>TEMPUS </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38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987003">
                <a:tc>
                  <a:txBody>
                    <a:bodyPr/>
                    <a:lstStyle/>
                    <a:p>
                      <a:r>
                        <a:rPr lang="en-US" sz="1000" u="sng" dirty="0"/>
                        <a:t>AstraZeneca Destiny Breast 11</a:t>
                      </a:r>
                    </a:p>
                    <a:p>
                      <a:r>
                        <a:rPr lang="en-US" sz="1000" dirty="0"/>
                        <a:t>Phase III</a:t>
                      </a:r>
                    </a:p>
                    <a:p>
                      <a:r>
                        <a:rPr lang="en-US" sz="1000" dirty="0">
                          <a:hlinkClick r:id="rId2"/>
                        </a:rPr>
                        <a:t>https://clinicaltrials.gov/ct2/show/NCT05113251</a:t>
                      </a:r>
                      <a:endParaRPr lang="en-US" sz="1000" dirty="0"/>
                    </a:p>
                    <a:p>
                      <a:endParaRPr lang="en-US" sz="1000" dirty="0"/>
                    </a:p>
                  </a:txBody>
                  <a:tcPr/>
                </a:tc>
                <a:tc>
                  <a:txBody>
                    <a:bodyPr/>
                    <a:lstStyle/>
                    <a:p>
                      <a:pPr algn="ctr"/>
                      <a:r>
                        <a:rPr lang="en-US" sz="1000" i="0" dirty="0">
                          <a:latin typeface="+mn-lt"/>
                        </a:rPr>
                        <a:t>HR-, HER2+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latin typeface="+mn-lt"/>
                        </a:rPr>
                        <a:t>Neoadjuvant</a:t>
                      </a:r>
                    </a:p>
                    <a:p>
                      <a:pPr algn="ctr"/>
                      <a:r>
                        <a:rPr lang="en-US" sz="1000" i="0" dirty="0">
                          <a:latin typeface="+mn-lt"/>
                        </a:rPr>
                        <a:t>Locally advanced or inflammatory breast cancer</a:t>
                      </a:r>
                    </a:p>
                    <a:p>
                      <a:pPr algn="ctr"/>
                      <a:endParaRPr lang="en-US" sz="1000" i="0" dirty="0">
                        <a:latin typeface="+mn-lt"/>
                      </a:endParaRPr>
                    </a:p>
                  </a:txBody>
                  <a:tcPr/>
                </a:tc>
                <a:tc>
                  <a:txBody>
                    <a:bodyPr/>
                    <a:lstStyle/>
                    <a:p>
                      <a:pPr algn="ctr"/>
                      <a:r>
                        <a:rPr lang="en-US" sz="1000" dirty="0">
                          <a:latin typeface="+mn-lt"/>
                        </a:rPr>
                        <a:t>Trastuzumab </a:t>
                      </a:r>
                      <a:r>
                        <a:rPr lang="en-US" sz="1000" dirty="0" err="1">
                          <a:latin typeface="+mn-lt"/>
                        </a:rPr>
                        <a:t>Deruxtecan</a:t>
                      </a:r>
                      <a:r>
                        <a:rPr lang="en-US" sz="1000" dirty="0">
                          <a:latin typeface="+mn-lt"/>
                        </a:rPr>
                        <a:t> (T-</a:t>
                      </a:r>
                      <a:r>
                        <a:rPr lang="en-US" sz="1000" dirty="0" err="1">
                          <a:latin typeface="+mn-lt"/>
                        </a:rPr>
                        <a:t>DXd</a:t>
                      </a:r>
                      <a:r>
                        <a:rPr lang="en-US" sz="1000" dirty="0">
                          <a:latin typeface="+mn-lt"/>
                        </a:rPr>
                        <a:t>)</a:t>
                      </a:r>
                    </a:p>
                    <a:p>
                      <a:pPr algn="ctr"/>
                      <a:r>
                        <a:rPr lang="en-US" sz="1000" dirty="0">
                          <a:latin typeface="+mn-lt"/>
                        </a:rPr>
                        <a:t>or</a:t>
                      </a:r>
                    </a:p>
                    <a:p>
                      <a:pPr algn="ctr"/>
                      <a:r>
                        <a:rPr lang="en-US" sz="1000" dirty="0">
                          <a:latin typeface="+mn-lt"/>
                        </a:rPr>
                        <a:t>T-</a:t>
                      </a:r>
                      <a:r>
                        <a:rPr lang="en-US" sz="1000" dirty="0" err="1">
                          <a:latin typeface="+mn-lt"/>
                        </a:rPr>
                        <a:t>DXd</a:t>
                      </a:r>
                      <a:r>
                        <a:rPr lang="en-US" sz="1000" dirty="0">
                          <a:latin typeface="+mn-lt"/>
                        </a:rPr>
                        <a:t> f/b THP</a:t>
                      </a:r>
                    </a:p>
                    <a:p>
                      <a:pPr algn="ctr"/>
                      <a:r>
                        <a:rPr lang="en-US" sz="1000" dirty="0">
                          <a:latin typeface="+mn-lt"/>
                        </a:rPr>
                        <a:t>or</a:t>
                      </a:r>
                    </a:p>
                    <a:p>
                      <a:pPr algn="ctr"/>
                      <a:r>
                        <a:rPr lang="en-US" sz="1000" dirty="0" err="1">
                          <a:latin typeface="+mn-lt"/>
                        </a:rPr>
                        <a:t>ddAC</a:t>
                      </a:r>
                      <a:r>
                        <a:rPr lang="en-US" sz="1000" dirty="0">
                          <a:latin typeface="+mn-lt"/>
                        </a:rPr>
                        <a:t>-THP</a:t>
                      </a:r>
                    </a:p>
                    <a:p>
                      <a:pPr algn="ctr"/>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HER2 positive and ER/PR negative early breast cancer (EBC), Clinical Stage T0-4 (inclusive of inflammatory breast cancer), N1-3, M0 or ≥ T3, N0, M0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prior h/o invasive breast cancer</a:t>
                      </a:r>
                    </a:p>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h/o DCIS </a:t>
                      </a:r>
                      <a:r>
                        <a:rPr lang="en-US" sz="1000" b="0" i="0" u="none" strike="noStrike" kern="1200" baseline="0" dirty="0">
                          <a:solidFill>
                            <a:schemeClr val="tx1"/>
                          </a:solidFill>
                          <a:latin typeface="+mn-lt"/>
                          <a:ea typeface="+mn-ea"/>
                          <a:cs typeface="+mn-cs"/>
                        </a:rPr>
                        <a:t>except for participants treated with mastectomy only &gt; 5 years prior to current diagnosis.</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No prior systemic therapy for the treatment of breast cancer.</a:t>
                      </a:r>
                    </a:p>
                    <a:p>
                      <a:r>
                        <a:rPr lang="en-US" sz="1000" b="0" i="0" u="none" strike="noStrike" kern="1200" baseline="0" dirty="0">
                          <a:solidFill>
                            <a:schemeClr val="tx1"/>
                          </a:solidFill>
                          <a:latin typeface="Calibri" panose="020F0502020204030204" pitchFamily="34" charset="0"/>
                          <a:ea typeface="+mn-ea"/>
                          <a:cs typeface="Calibri" panose="020F0502020204030204" pitchFamily="34" charset="0"/>
                        </a:rPr>
                        <a:t>•</a:t>
                      </a:r>
                      <a:r>
                        <a:rPr lang="en-US" sz="1000" b="0" i="0" u="none" strike="noStrike" kern="1200" baseline="0" dirty="0">
                          <a:solidFill>
                            <a:schemeClr val="tx1"/>
                          </a:solidFill>
                          <a:latin typeface="+mn-lt"/>
                          <a:ea typeface="+mn-ea"/>
                          <a:cs typeface="+mn-cs"/>
                        </a:rPr>
                        <a:t>No previous treatment with anthracyclines, cyclophosphamide, or </a:t>
                      </a:r>
                      <a:r>
                        <a:rPr lang="en-US" sz="1000" b="0" i="0" u="none" strike="noStrike" kern="1200" baseline="0" dirty="0" err="1">
                          <a:solidFill>
                            <a:schemeClr val="tx1"/>
                          </a:solidFill>
                          <a:latin typeface="+mn-lt"/>
                          <a:ea typeface="+mn-ea"/>
                          <a:cs typeface="+mn-cs"/>
                        </a:rPr>
                        <a:t>taxanes</a:t>
                      </a:r>
                      <a:r>
                        <a:rPr lang="en-US" sz="1000" b="0" i="0" u="none" strike="noStrike" kern="1200" baseline="0" dirty="0">
                          <a:solidFill>
                            <a:schemeClr val="tx1"/>
                          </a:solidFill>
                          <a:latin typeface="+mn-lt"/>
                          <a:ea typeface="+mn-ea"/>
                          <a:cs typeface="+mn-cs"/>
                        </a:rPr>
                        <a:t> for any malignancy.</a:t>
                      </a:r>
                      <a:endParaRPr lang="en-US" sz="1000" b="0" i="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 Phase 3 Open-label Trial of Neoadjuvant Trastuzumab </a:t>
                      </a:r>
                      <a:r>
                        <a:rPr lang="en-US" sz="1000" b="0" i="0" kern="1200" dirty="0" err="1">
                          <a:solidFill>
                            <a:schemeClr val="tx1"/>
                          </a:solidFill>
                          <a:effectLst/>
                          <a:latin typeface="+mn-lt"/>
                          <a:ea typeface="+mn-ea"/>
                          <a:cs typeface="+mn-cs"/>
                        </a:rPr>
                        <a:t>Deruxtecan</a:t>
                      </a:r>
                      <a:r>
                        <a:rPr lang="en-US" sz="1000" b="0" i="0" kern="1200" dirty="0">
                          <a:solidFill>
                            <a:schemeClr val="tx1"/>
                          </a:solidFill>
                          <a:effectLst/>
                          <a:latin typeface="+mn-lt"/>
                          <a:ea typeface="+mn-ea"/>
                          <a:cs typeface="+mn-cs"/>
                        </a:rPr>
                        <a:t> (T-</a:t>
                      </a:r>
                      <a:r>
                        <a:rPr lang="en-US" sz="1000" b="0" i="0" kern="1200" dirty="0" err="1">
                          <a:solidFill>
                            <a:schemeClr val="tx1"/>
                          </a:solidFill>
                          <a:effectLst/>
                          <a:latin typeface="+mn-lt"/>
                          <a:ea typeface="+mn-ea"/>
                          <a:cs typeface="+mn-cs"/>
                        </a:rPr>
                        <a:t>DXd</a:t>
                      </a:r>
                      <a:r>
                        <a:rPr lang="en-US" sz="1000" b="0" i="0" kern="1200" dirty="0">
                          <a:solidFill>
                            <a:schemeClr val="tx1"/>
                          </a:solidFill>
                          <a:effectLst/>
                          <a:latin typeface="+mn-lt"/>
                          <a:ea typeface="+mn-ea"/>
                          <a:cs typeface="+mn-cs"/>
                        </a:rPr>
                        <a:t>) Monotherapy or T-</a:t>
                      </a:r>
                      <a:r>
                        <a:rPr lang="en-US" sz="1000" b="0" i="0" kern="1200" dirty="0" err="1">
                          <a:solidFill>
                            <a:schemeClr val="tx1"/>
                          </a:solidFill>
                          <a:effectLst/>
                          <a:latin typeface="+mn-lt"/>
                          <a:ea typeface="+mn-ea"/>
                          <a:cs typeface="+mn-cs"/>
                        </a:rPr>
                        <a:t>DXd</a:t>
                      </a:r>
                      <a:r>
                        <a:rPr lang="en-US" sz="1000" b="0" i="0" kern="1200" dirty="0">
                          <a:solidFill>
                            <a:schemeClr val="tx1"/>
                          </a:solidFill>
                          <a:effectLst/>
                          <a:latin typeface="+mn-lt"/>
                          <a:ea typeface="+mn-ea"/>
                          <a:cs typeface="+mn-cs"/>
                        </a:rPr>
                        <a:t> Followed by THP Compared to </a:t>
                      </a:r>
                      <a:r>
                        <a:rPr lang="en-US" sz="1000" b="0" i="0" kern="1200" dirty="0" err="1">
                          <a:solidFill>
                            <a:schemeClr val="tx1"/>
                          </a:solidFill>
                          <a:effectLst/>
                          <a:latin typeface="+mn-lt"/>
                          <a:ea typeface="+mn-ea"/>
                          <a:cs typeface="+mn-cs"/>
                        </a:rPr>
                        <a:t>ddAC</a:t>
                      </a:r>
                      <a:r>
                        <a:rPr lang="en-US" sz="1000" b="0" i="0" kern="1200" dirty="0">
                          <a:solidFill>
                            <a:schemeClr val="tx1"/>
                          </a:solidFill>
                          <a:effectLst/>
                          <a:latin typeface="+mn-lt"/>
                          <a:ea typeface="+mn-ea"/>
                          <a:cs typeface="+mn-cs"/>
                        </a:rPr>
                        <a:t>-THP in Participants With High-risk HER2-positive Early-stage Breast Cancer (DESTINY-Breast11)</a:t>
                      </a:r>
                    </a:p>
                    <a:p>
                      <a:endParaRPr lang="en-US" sz="1000" b="0" i="0" kern="1200" dirty="0">
                        <a:solidFill>
                          <a:schemeClr val="tx1"/>
                        </a:solidFill>
                        <a:effectLst/>
                        <a:latin typeface="+mn-lt"/>
                        <a:ea typeface="+mn-ea"/>
                        <a:cs typeface="+mn-cs"/>
                      </a:endParaRPr>
                    </a:p>
                  </a:txBody>
                  <a:tcPr/>
                </a:tc>
                <a:extLst>
                  <a:ext uri="{0D108BD9-81ED-4DB2-BD59-A6C34878D82A}">
                    <a16:rowId xmlns:a16="http://schemas.microsoft.com/office/drawing/2014/main" val="2504570047"/>
                  </a:ext>
                </a:extLst>
              </a:tr>
              <a:tr h="987003">
                <a:tc>
                  <a:txBody>
                    <a:bodyPr/>
                    <a:lstStyle/>
                    <a:p>
                      <a:r>
                        <a:rPr lang="en-US" sz="1000" u="sng" dirty="0"/>
                        <a:t>AstraZeneca (CAMBRIA-1)</a:t>
                      </a:r>
                    </a:p>
                    <a:p>
                      <a:r>
                        <a:rPr lang="en-US" sz="1000" dirty="0"/>
                        <a:t>Phase III</a:t>
                      </a:r>
                    </a:p>
                    <a:p>
                      <a:r>
                        <a:rPr lang="en-US" sz="1000" dirty="0">
                          <a:hlinkClick r:id="rId3"/>
                        </a:rPr>
                        <a:t>https://clinicaltrials.gov/ct2/show/NCT05774951</a:t>
                      </a:r>
                      <a:endParaRPr lang="en-US" sz="1000" dirty="0"/>
                    </a:p>
                    <a:p>
                      <a:endParaRPr lang="en-US" sz="1000" dirty="0"/>
                    </a:p>
                  </a:txBody>
                  <a:tcPr/>
                </a:tc>
                <a:tc>
                  <a:txBody>
                    <a:bodyPr/>
                    <a:lstStyle/>
                    <a:p>
                      <a:pPr algn="ctr"/>
                      <a:r>
                        <a:rPr lang="en-US" sz="1000" b="0" i="0" kern="1200" dirty="0">
                          <a:solidFill>
                            <a:schemeClr val="tx1"/>
                          </a:solidFill>
                          <a:effectLst/>
                          <a:latin typeface="+mn-lt"/>
                          <a:ea typeface="+mn-ea"/>
                          <a:cs typeface="+mn-cs"/>
                        </a:rPr>
                        <a:t>ER+/HER2- </a:t>
                      </a:r>
                    </a:p>
                    <a:p>
                      <a:pPr algn="ctr"/>
                      <a:r>
                        <a:rPr lang="en-US" sz="1000" b="0" i="0" kern="1200" dirty="0">
                          <a:solidFill>
                            <a:schemeClr val="tx1"/>
                          </a:solidFill>
                          <a:effectLst/>
                          <a:latin typeface="+mn-lt"/>
                          <a:ea typeface="+mn-ea"/>
                          <a:cs typeface="+mn-cs"/>
                        </a:rPr>
                        <a:t>Early-stage resected Breast Cancer</a:t>
                      </a:r>
                      <a:endParaRPr lang="en-US" sz="1000" i="0" dirty="0">
                        <a:latin typeface="+mn-lt"/>
                      </a:endParaRPr>
                    </a:p>
                  </a:txBody>
                  <a:tcPr/>
                </a:tc>
                <a:tc>
                  <a:txBody>
                    <a:bodyPr/>
                    <a:lstStyle/>
                    <a:p>
                      <a:pPr algn="ctr"/>
                      <a:r>
                        <a:rPr lang="en-US" sz="1000" dirty="0" err="1">
                          <a:latin typeface="+mn-lt"/>
                        </a:rPr>
                        <a:t>Camizestrant</a:t>
                      </a:r>
                      <a:endParaRPr lang="en-US" sz="1000" dirty="0">
                        <a:latin typeface="+mn-lt"/>
                      </a:endParaRPr>
                    </a:p>
                    <a:p>
                      <a:pPr algn="ctr"/>
                      <a:r>
                        <a:rPr lang="en-US" sz="1000" dirty="0">
                          <a:latin typeface="+mn-lt"/>
                        </a:rPr>
                        <a:t>Vs</a:t>
                      </a:r>
                    </a:p>
                    <a:p>
                      <a:pPr algn="ctr"/>
                      <a:r>
                        <a:rPr lang="en-US" sz="1000" dirty="0">
                          <a:latin typeface="+mn-lt"/>
                        </a:rPr>
                        <a:t>Standard ET</a:t>
                      </a:r>
                    </a:p>
                    <a:p>
                      <a:pPr algn="ctr"/>
                      <a:r>
                        <a:rPr lang="en-US" sz="1000" dirty="0">
                          <a:latin typeface="+mn-lt"/>
                        </a:rPr>
                        <a:t>(AI or Tamoxifen)</a:t>
                      </a:r>
                    </a:p>
                  </a:txBody>
                  <a:tcPr/>
                </a:tc>
                <a:tc>
                  <a:txBody>
                    <a:bodyPr/>
                    <a:lstStyle/>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Histologically confirmed ER+/HER2- early-stage resected invasive breast cancer with high or intermediate risk of recurrence</a:t>
                      </a:r>
                    </a:p>
                    <a:p>
                      <a:r>
                        <a:rPr lang="en-US" sz="1000" b="0" i="0" u="none" strike="noStrike" kern="1200" baseline="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en-US" sz="1000" b="0" i="0" u="none" strike="noStrike" kern="1200" baseline="0">
                          <a:solidFill>
                            <a:schemeClr val="tx1"/>
                          </a:solidFill>
                          <a:latin typeface="+mn-lt"/>
                          <a:ea typeface="+mn-ea"/>
                          <a:cs typeface="+mn-cs"/>
                        </a:rPr>
                        <a:t>T4 </a:t>
                      </a:r>
                      <a:r>
                        <a:rPr lang="en-US" sz="1000" b="0" i="0" u="none" strike="noStrike" kern="1200" baseline="0" dirty="0">
                          <a:solidFill>
                            <a:schemeClr val="tx1"/>
                          </a:solidFill>
                          <a:latin typeface="+mn-lt"/>
                          <a:ea typeface="+mn-ea"/>
                          <a:cs typeface="+mn-cs"/>
                        </a:rPr>
                        <a:t>tumors with direct extension to the chest wall/skin regardless of nodal status; OR Tumor size &gt;5 cm regardless of nodal status, OR Tumor size with involvement in ≥2 ipsilateral LN OR Tumor size &gt;1cm and ≤5 cm with involvement of 1 positive LN if pathologic grade 3 or pre-existing high risk of recurrence or Ki-67 &gt;20% via an AstraZeneca-provided laboratory test</a:t>
                      </a:r>
                      <a:endParaRPr lang="en-US" sz="10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Completed adequate locoregional therapy (surgery with or without radiotherapy), with or without (neo)adjuvant chemotherapy</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Completed at least 2 years but no more than 5 years (+3 months) of adjuvant ET</a:t>
                      </a:r>
                    </a:p>
                    <a:p>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Prior adjuvant therapy with CDK4/6 inhibitors for 2 years is allowed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No previous treatment with </a:t>
                      </a:r>
                      <a:r>
                        <a:rPr lang="en-US" sz="1000" b="0" i="0" kern="1200" dirty="0" err="1">
                          <a:solidFill>
                            <a:schemeClr val="tx1"/>
                          </a:solidFill>
                          <a:effectLst/>
                          <a:latin typeface="+mn-lt"/>
                          <a:ea typeface="+mn-ea"/>
                          <a:cs typeface="+mn-cs"/>
                        </a:rPr>
                        <a:t>camizestrant</a:t>
                      </a:r>
                      <a:r>
                        <a:rPr lang="en-US" sz="1000" b="0" i="0" kern="1200" dirty="0">
                          <a:solidFill>
                            <a:schemeClr val="tx1"/>
                          </a:solidFill>
                          <a:effectLst/>
                          <a:latin typeface="+mn-lt"/>
                          <a:ea typeface="+mn-ea"/>
                          <a:cs typeface="+mn-cs"/>
                        </a:rPr>
                        <a:t>, investigational SERDs/investigational ER targeting agents, or </a:t>
                      </a:r>
                      <a:r>
                        <a:rPr lang="en-US" sz="1000" b="0" i="0" kern="1200" dirty="0" err="1">
                          <a:solidFill>
                            <a:schemeClr val="tx1"/>
                          </a:solidFill>
                          <a:effectLst/>
                          <a:latin typeface="+mn-lt"/>
                          <a:ea typeface="+mn-ea"/>
                          <a:cs typeface="+mn-cs"/>
                        </a:rPr>
                        <a:t>fulvestrant</a:t>
                      </a:r>
                      <a:endParaRPr lang="en-US" sz="1000" b="0" i="0" kern="1200" dirty="0">
                        <a:solidFill>
                          <a:schemeClr val="tx1"/>
                        </a:solidFill>
                        <a:effectLst/>
                        <a:latin typeface="+mn-lt"/>
                        <a:ea typeface="+mn-ea"/>
                        <a:cs typeface="+mn-cs"/>
                      </a:endParaRPr>
                    </a:p>
                  </a:txBody>
                  <a:tcPr/>
                </a:tc>
                <a:tc>
                  <a:txBody>
                    <a:bodyPr/>
                    <a:lstStyle/>
                    <a:p>
                      <a:r>
                        <a:rPr lang="en-US" sz="1000" b="0" i="0" kern="1200" dirty="0">
                          <a:solidFill>
                            <a:schemeClr val="tx1"/>
                          </a:solidFill>
                          <a:effectLst/>
                          <a:latin typeface="+mn-lt"/>
                          <a:ea typeface="+mn-ea"/>
                          <a:cs typeface="+mn-cs"/>
                        </a:rPr>
                        <a:t>A Phase III, Open-Label, </a:t>
                      </a:r>
                      <a:r>
                        <a:rPr lang="en-US" sz="1000" b="0" i="0" kern="1200" dirty="0" err="1">
                          <a:solidFill>
                            <a:schemeClr val="tx1"/>
                          </a:solidFill>
                          <a:effectLst/>
                          <a:latin typeface="+mn-lt"/>
                          <a:ea typeface="+mn-ea"/>
                          <a:cs typeface="+mn-cs"/>
                        </a:rPr>
                        <a:t>Randomised</a:t>
                      </a:r>
                      <a:r>
                        <a:rPr lang="en-US" sz="1000" b="0" i="0" kern="1200" dirty="0">
                          <a:solidFill>
                            <a:schemeClr val="tx1"/>
                          </a:solidFill>
                          <a:effectLst/>
                          <a:latin typeface="+mn-lt"/>
                          <a:ea typeface="+mn-ea"/>
                          <a:cs typeface="+mn-cs"/>
                        </a:rPr>
                        <a:t> Study to Assess the Efficacy and Safety of Extended Therapy With </a:t>
                      </a:r>
                      <a:r>
                        <a:rPr lang="en-US" sz="1000" b="0" i="0" kern="1200" dirty="0" err="1">
                          <a:solidFill>
                            <a:schemeClr val="tx1"/>
                          </a:solidFill>
                          <a:effectLst/>
                          <a:latin typeface="+mn-lt"/>
                          <a:ea typeface="+mn-ea"/>
                          <a:cs typeface="+mn-cs"/>
                        </a:rPr>
                        <a:t>Camizestrant</a:t>
                      </a:r>
                      <a:r>
                        <a:rPr lang="en-US" sz="1000" b="0" i="0" kern="1200" dirty="0">
                          <a:solidFill>
                            <a:schemeClr val="tx1"/>
                          </a:solidFill>
                          <a:effectLst/>
                          <a:latin typeface="+mn-lt"/>
                          <a:ea typeface="+mn-ea"/>
                          <a:cs typeface="+mn-cs"/>
                        </a:rPr>
                        <a:t> Versus Standard Endocrine Therapy (Aromatase Inhibitor or Tamoxifen) in Patients With ER+/HER2- Early Breast Cancer</a:t>
                      </a:r>
                    </a:p>
                  </a:txBody>
                  <a:tcPr/>
                </a:tc>
                <a:extLst>
                  <a:ext uri="{0D108BD9-81ED-4DB2-BD59-A6C34878D82A}">
                    <a16:rowId xmlns:a16="http://schemas.microsoft.com/office/drawing/2014/main" val="4021467948"/>
                  </a:ext>
                </a:extLst>
              </a:tr>
              <a:tr h="1435830">
                <a:tc>
                  <a:txBody>
                    <a:bodyPr/>
                    <a:lstStyle/>
                    <a:p>
                      <a:r>
                        <a:rPr lang="en-US" sz="1000" u="sng" dirty="0"/>
                        <a:t>AstraZeneca TROPION-Breast-02</a:t>
                      </a:r>
                    </a:p>
                    <a:p>
                      <a:r>
                        <a:rPr lang="en-US" sz="1000" dirty="0"/>
                        <a:t>Phase III</a:t>
                      </a:r>
                    </a:p>
                    <a:p>
                      <a:r>
                        <a:rPr lang="en-US" sz="1000" dirty="0">
                          <a:hlinkClick r:id="rId4"/>
                        </a:rPr>
                        <a:t>https://clinicaltrials.gov/ct2/show/NCT05374512</a:t>
                      </a:r>
                      <a:endParaRPr lang="en-US" sz="1000" dirty="0"/>
                    </a:p>
                    <a:p>
                      <a:endParaRPr lang="en-US" sz="1000" dirty="0"/>
                    </a:p>
                  </a:txBody>
                  <a:tcPr/>
                </a:tc>
                <a:tc>
                  <a:txBody>
                    <a:bodyPr/>
                    <a:lstStyle/>
                    <a:p>
                      <a:pPr algn="ctr"/>
                      <a:r>
                        <a:rPr lang="en-US" sz="1000" i="0" dirty="0">
                          <a:latin typeface="+mn-lt"/>
                        </a:rPr>
                        <a:t>TNBC</a:t>
                      </a:r>
                    </a:p>
                    <a:p>
                      <a:pPr algn="ctr"/>
                      <a:r>
                        <a:rPr lang="en-US" sz="1000" i="0" dirty="0">
                          <a:latin typeface="+mn-lt"/>
                        </a:rPr>
                        <a:t>Recurrent or metastatic</a:t>
                      </a:r>
                    </a:p>
                    <a:p>
                      <a:pPr algn="ctr"/>
                      <a:r>
                        <a:rPr lang="en-US" sz="1000" i="0" dirty="0">
                          <a:latin typeface="+mn-lt"/>
                        </a:rPr>
                        <a:t>Who are not candidate for PD-L1 inhibitor </a:t>
                      </a:r>
                    </a:p>
                    <a:p>
                      <a:pPr algn="ctr"/>
                      <a:r>
                        <a:rPr lang="en-US" sz="1000" i="0" dirty="0">
                          <a:latin typeface="+mn-lt"/>
                        </a:rPr>
                        <a:t>First line</a:t>
                      </a:r>
                    </a:p>
                  </a:txBody>
                  <a:tcPr/>
                </a:tc>
                <a:tc>
                  <a:txBody>
                    <a:bodyPr/>
                    <a:lstStyle/>
                    <a:p>
                      <a:pPr algn="ctr"/>
                      <a:r>
                        <a:rPr lang="en-US" sz="1000" dirty="0">
                          <a:latin typeface="+mn-lt"/>
                        </a:rPr>
                        <a:t>Dato-</a:t>
                      </a:r>
                      <a:r>
                        <a:rPr lang="en-US" sz="1000" dirty="0" err="1">
                          <a:latin typeface="+mn-lt"/>
                        </a:rPr>
                        <a:t>DXd</a:t>
                      </a:r>
                      <a:endParaRPr lang="en-US" sz="1000" dirty="0">
                        <a:latin typeface="+mn-lt"/>
                      </a:endParaRPr>
                    </a:p>
                    <a:p>
                      <a:pPr algn="ctr"/>
                      <a:r>
                        <a:rPr lang="en-US" sz="1000" dirty="0">
                          <a:latin typeface="+mn-lt"/>
                        </a:rPr>
                        <a:t>Vs</a:t>
                      </a:r>
                    </a:p>
                    <a:p>
                      <a:pPr algn="ctr"/>
                      <a:r>
                        <a:rPr lang="en-US" sz="1000" dirty="0">
                          <a:latin typeface="+mn-lt"/>
                        </a:rPr>
                        <a:t>IV’s choice of chemotherapy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Histologically or cytologically documented locally recurrent inoperable or metastatic TNBC.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No prior chemotherapy or targeted systemic therapy for metastatic or locally recurrent inoperable breast cancer.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Not a candidate for PD-1/PD-L1 inhibitor therapy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1000" b="0" i="0" kern="1200" dirty="0">
                          <a:solidFill>
                            <a:schemeClr val="tx1"/>
                          </a:solidFill>
                          <a:effectLst/>
                          <a:latin typeface="+mn-lt"/>
                          <a:ea typeface="+mn-ea"/>
                          <a:cs typeface="+mn-cs"/>
                        </a:rPr>
                        <a:t>Eligible for one of the chemotherapy options listed as ICC (paclitaxel, nab-paclitaxel, capecitabine, carboplatin, or </a:t>
                      </a:r>
                      <a:r>
                        <a:rPr lang="en-US" sz="1000" b="0" i="0" kern="1200" dirty="0" err="1">
                          <a:solidFill>
                            <a:schemeClr val="tx1"/>
                          </a:solidFill>
                          <a:effectLst/>
                          <a:latin typeface="+mn-lt"/>
                          <a:ea typeface="+mn-ea"/>
                          <a:cs typeface="+mn-cs"/>
                        </a:rPr>
                        <a:t>eribulin</a:t>
                      </a:r>
                      <a:r>
                        <a:rPr lang="en-US" sz="1000" b="0" i="0" kern="1200" dirty="0">
                          <a:solidFill>
                            <a:schemeClr val="tx1"/>
                          </a:solidFill>
                          <a:effectLst/>
                          <a:latin typeface="+mn-lt"/>
                          <a:ea typeface="+mn-ea"/>
                          <a:cs typeface="+mn-cs"/>
                        </a:rPr>
                        <a:t>), per investigator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a:tc>
                <a:tc>
                  <a:txBody>
                    <a:bodyPr/>
                    <a:lstStyle/>
                    <a:p>
                      <a:r>
                        <a:rPr lang="en-US" sz="1000" b="0" i="0" kern="1200" dirty="0">
                          <a:solidFill>
                            <a:schemeClr val="tx1"/>
                          </a:solidFill>
                          <a:effectLst/>
                          <a:latin typeface="+mn-lt"/>
                          <a:ea typeface="+mn-ea"/>
                          <a:cs typeface="+mn-cs"/>
                        </a:rPr>
                        <a:t>A Phase 3, Open-label, </a:t>
                      </a:r>
                      <a:r>
                        <a:rPr lang="en-US" sz="1000" b="0" i="0" kern="1200" dirty="0" err="1">
                          <a:solidFill>
                            <a:schemeClr val="tx1"/>
                          </a:solidFill>
                          <a:effectLst/>
                          <a:latin typeface="+mn-lt"/>
                          <a:ea typeface="+mn-ea"/>
                          <a:cs typeface="+mn-cs"/>
                        </a:rPr>
                        <a:t>Randomised</a:t>
                      </a:r>
                      <a:r>
                        <a:rPr lang="en-US" sz="1000" b="0" i="0" kern="1200" dirty="0">
                          <a:solidFill>
                            <a:schemeClr val="tx1"/>
                          </a:solidFill>
                          <a:effectLst/>
                          <a:latin typeface="+mn-lt"/>
                          <a:ea typeface="+mn-ea"/>
                          <a:cs typeface="+mn-cs"/>
                        </a:rPr>
                        <a:t> Study of </a:t>
                      </a:r>
                      <a:r>
                        <a:rPr lang="en-US" sz="1000" b="0" i="0" kern="1200" dirty="0" err="1">
                          <a:solidFill>
                            <a:schemeClr val="tx1"/>
                          </a:solidFill>
                          <a:effectLst/>
                          <a:latin typeface="+mn-lt"/>
                          <a:ea typeface="+mn-ea"/>
                          <a:cs typeface="+mn-cs"/>
                        </a:rPr>
                        <a:t>Datopotamab</a:t>
                      </a:r>
                      <a:r>
                        <a:rPr lang="en-US" sz="1000" b="0" i="0" kern="1200" dirty="0">
                          <a:solidFill>
                            <a:schemeClr val="tx1"/>
                          </a:solidFill>
                          <a:effectLst/>
                          <a:latin typeface="+mn-lt"/>
                          <a:ea typeface="+mn-ea"/>
                          <a:cs typeface="+mn-cs"/>
                        </a:rPr>
                        <a:t> </a:t>
                      </a:r>
                      <a:r>
                        <a:rPr lang="en-US" sz="1000" b="0" i="0" kern="1200" dirty="0" err="1">
                          <a:solidFill>
                            <a:schemeClr val="tx1"/>
                          </a:solidFill>
                          <a:effectLst/>
                          <a:latin typeface="+mn-lt"/>
                          <a:ea typeface="+mn-ea"/>
                          <a:cs typeface="+mn-cs"/>
                        </a:rPr>
                        <a:t>Deruxtecan</a:t>
                      </a:r>
                      <a:r>
                        <a:rPr lang="en-US" sz="1000" b="0" i="0" kern="1200" dirty="0">
                          <a:solidFill>
                            <a:schemeClr val="tx1"/>
                          </a:solidFill>
                          <a:effectLst/>
                          <a:latin typeface="+mn-lt"/>
                          <a:ea typeface="+mn-ea"/>
                          <a:cs typeface="+mn-cs"/>
                        </a:rPr>
                        <a:t> (Dato-</a:t>
                      </a:r>
                      <a:r>
                        <a:rPr lang="en-US" sz="1000" b="0" i="0" kern="1200" dirty="0" err="1">
                          <a:solidFill>
                            <a:schemeClr val="tx1"/>
                          </a:solidFill>
                          <a:effectLst/>
                          <a:latin typeface="+mn-lt"/>
                          <a:ea typeface="+mn-ea"/>
                          <a:cs typeface="+mn-cs"/>
                        </a:rPr>
                        <a:t>DXd</a:t>
                      </a:r>
                      <a:r>
                        <a:rPr lang="en-US" sz="1000" b="0" i="0" kern="1200" dirty="0">
                          <a:solidFill>
                            <a:schemeClr val="tx1"/>
                          </a:solidFill>
                          <a:effectLst/>
                          <a:latin typeface="+mn-lt"/>
                          <a:ea typeface="+mn-ea"/>
                          <a:cs typeface="+mn-cs"/>
                        </a:rPr>
                        <a:t>) Versus Investigator's Choice of Chemotherapy in Patients Who Are Not Candidates for PD-1/PD-L1 Inhibitor Therapy in First-line Locally Recurrent Inoperable or Metastatic Triple-negative Breast Cancer (TROPION Breast02)</a:t>
                      </a:r>
                    </a:p>
                  </a:txBody>
                  <a:tcPr/>
                </a:tc>
                <a:extLst>
                  <a:ext uri="{0D108BD9-81ED-4DB2-BD59-A6C34878D82A}">
                    <a16:rowId xmlns:a16="http://schemas.microsoft.com/office/drawing/2014/main" val="3229880590"/>
                  </a:ext>
                </a:extLst>
              </a:tr>
            </a:tbl>
          </a:graphicData>
        </a:graphic>
      </p:graphicFrame>
      <p:pic>
        <p:nvPicPr>
          <p:cNvPr id="5" name="Picture 4" descr="CBS Clinic">
            <a:extLst>
              <a:ext uri="{FF2B5EF4-FFF2-40B4-BE49-F238E27FC236}">
                <a16:creationId xmlns:a16="http://schemas.microsoft.com/office/drawing/2014/main" id="{974711ED-89B0-8870-BC2F-6A97609C114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01710" y="217908"/>
            <a:ext cx="1729740" cy="308034"/>
          </a:xfrm>
          <a:prstGeom prst="rect">
            <a:avLst/>
          </a:prstGeom>
          <a:noFill/>
        </p:spPr>
      </p:pic>
      <p:sp>
        <p:nvSpPr>
          <p:cNvPr id="6" name="Rectangle 2">
            <a:extLst>
              <a:ext uri="{FF2B5EF4-FFF2-40B4-BE49-F238E27FC236}">
                <a16:creationId xmlns:a16="http://schemas.microsoft.com/office/drawing/2014/main" id="{FCBE7D9F-CB09-D365-6C37-394967B4794C}"/>
              </a:ext>
            </a:extLst>
          </p:cNvPr>
          <p:cNvSpPr>
            <a:spLocks noChangeArrowheads="1"/>
          </p:cNvSpPr>
          <p:nvPr/>
        </p:nvSpPr>
        <p:spPr bwMode="auto">
          <a:xfrm>
            <a:off x="4795935" y="285727"/>
            <a:ext cx="1113159" cy="3080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8558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8EE8E52-06B1-87BE-8398-769C77059391}"/>
              </a:ext>
            </a:extLst>
          </p:cNvPr>
          <p:cNvSpPr>
            <a:spLocks noChangeArrowheads="1"/>
          </p:cNvSpPr>
          <p:nvPr/>
        </p:nvSpPr>
        <p:spPr bwMode="auto">
          <a:xfrm>
            <a:off x="4795935" y="239072"/>
            <a:ext cx="1113159" cy="3080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pic>
        <p:nvPicPr>
          <p:cNvPr id="3" name="Picture 2" descr="CBS Clinic">
            <a:extLst>
              <a:ext uri="{FF2B5EF4-FFF2-40B4-BE49-F238E27FC236}">
                <a16:creationId xmlns:a16="http://schemas.microsoft.com/office/drawing/2014/main" id="{9D789388-267A-28BA-BD6B-90A038A656A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255628"/>
            <a:ext cx="1729740" cy="308034"/>
          </a:xfrm>
          <a:prstGeom prst="rect">
            <a:avLst/>
          </a:prstGeom>
          <a:noFill/>
        </p:spPr>
      </p:pic>
      <p:graphicFrame>
        <p:nvGraphicFramePr>
          <p:cNvPr id="4" name="Table 8">
            <a:extLst>
              <a:ext uri="{FF2B5EF4-FFF2-40B4-BE49-F238E27FC236}">
                <a16:creationId xmlns:a16="http://schemas.microsoft.com/office/drawing/2014/main" id="{E1BEC8D3-6660-C2E6-A082-994856124C30}"/>
              </a:ext>
            </a:extLst>
          </p:cNvPr>
          <p:cNvGraphicFramePr>
            <a:graphicFrameLocks noGrp="1"/>
          </p:cNvGraphicFramePr>
          <p:nvPr>
            <p:extLst>
              <p:ext uri="{D42A27DB-BD31-4B8C-83A1-F6EECF244321}">
                <p14:modId xmlns:p14="http://schemas.microsoft.com/office/powerpoint/2010/main" val="120905070"/>
              </p:ext>
            </p:extLst>
          </p:nvPr>
        </p:nvGraphicFramePr>
        <p:xfrm>
          <a:off x="389600" y="659077"/>
          <a:ext cx="11469615" cy="5486400"/>
        </p:xfrm>
        <a:graphic>
          <a:graphicData uri="http://schemas.openxmlformats.org/drawingml/2006/table">
            <a:tbl>
              <a:tblPr firstRow="1" bandRow="1">
                <a:tableStyleId>{69012ECD-51FC-41F1-AA8D-1B2483CD663E}</a:tableStyleId>
              </a:tblPr>
              <a:tblGrid>
                <a:gridCol w="1799571">
                  <a:extLst>
                    <a:ext uri="{9D8B030D-6E8A-4147-A177-3AD203B41FA5}">
                      <a16:colId xmlns:a16="http://schemas.microsoft.com/office/drawing/2014/main" val="2343330806"/>
                    </a:ext>
                  </a:extLst>
                </a:gridCol>
                <a:gridCol w="1425341">
                  <a:extLst>
                    <a:ext uri="{9D8B030D-6E8A-4147-A177-3AD203B41FA5}">
                      <a16:colId xmlns:a16="http://schemas.microsoft.com/office/drawing/2014/main" val="1016645841"/>
                    </a:ext>
                  </a:extLst>
                </a:gridCol>
                <a:gridCol w="1348057">
                  <a:extLst>
                    <a:ext uri="{9D8B030D-6E8A-4147-A177-3AD203B41FA5}">
                      <a16:colId xmlns:a16="http://schemas.microsoft.com/office/drawing/2014/main" val="4097909882"/>
                    </a:ext>
                  </a:extLst>
                </a:gridCol>
                <a:gridCol w="3896441">
                  <a:extLst>
                    <a:ext uri="{9D8B030D-6E8A-4147-A177-3AD203B41FA5}">
                      <a16:colId xmlns:a16="http://schemas.microsoft.com/office/drawing/2014/main" val="1691248737"/>
                    </a:ext>
                  </a:extLst>
                </a:gridCol>
                <a:gridCol w="3000205">
                  <a:extLst>
                    <a:ext uri="{9D8B030D-6E8A-4147-A177-3AD203B41FA5}">
                      <a16:colId xmlns:a16="http://schemas.microsoft.com/office/drawing/2014/main" val="2583715478"/>
                    </a:ext>
                  </a:extLst>
                </a:gridCol>
              </a:tblGrid>
              <a:tr h="239305">
                <a:tc>
                  <a:txBody>
                    <a:bodyPr/>
                    <a:lstStyle/>
                    <a:p>
                      <a:r>
                        <a:rPr lang="en-US" sz="1000" dirty="0"/>
                        <a:t>TEMPUS </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38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1435830">
                <a:tc>
                  <a:txBody>
                    <a:bodyPr/>
                    <a:lstStyle/>
                    <a:p>
                      <a:r>
                        <a:rPr lang="en-US" sz="1000" u="sng" dirty="0"/>
                        <a:t>AstraZeneca Destiny Breast 09</a:t>
                      </a:r>
                    </a:p>
                    <a:p>
                      <a:r>
                        <a:rPr lang="en-US" sz="1000" dirty="0"/>
                        <a:t>Phase III</a:t>
                      </a:r>
                    </a:p>
                    <a:p>
                      <a:r>
                        <a:rPr lang="en-US" sz="1000" dirty="0">
                          <a:hlinkClick r:id="rId3"/>
                        </a:rPr>
                        <a:t>https://clinicaltrials.gov/ct2/show/NCT04784715</a:t>
                      </a:r>
                      <a:endParaRPr lang="en-US" sz="1000" dirty="0"/>
                    </a:p>
                    <a:p>
                      <a:endParaRPr lang="en-US" sz="1000" dirty="0"/>
                    </a:p>
                  </a:txBody>
                  <a:tcPr/>
                </a:tc>
                <a:tc>
                  <a:txBody>
                    <a:bodyPr/>
                    <a:lstStyle/>
                    <a:p>
                      <a:pPr algn="ctr"/>
                      <a:r>
                        <a:rPr lang="en-US" sz="1000" i="0" dirty="0">
                          <a:latin typeface="+mn-lt"/>
                        </a:rPr>
                        <a:t>HR+/-, HER2+</a:t>
                      </a:r>
                    </a:p>
                    <a:p>
                      <a:pPr algn="ctr"/>
                      <a:r>
                        <a:rPr lang="en-US" sz="1000" i="0" dirty="0">
                          <a:latin typeface="+mn-lt"/>
                        </a:rPr>
                        <a:t>Advanced/Metastatic</a:t>
                      </a:r>
                    </a:p>
                    <a:p>
                      <a:pPr algn="ctr"/>
                      <a:r>
                        <a:rPr lang="en-US" sz="1000" i="0" dirty="0">
                          <a:latin typeface="+mn-lt"/>
                        </a:rPr>
                        <a:t>Treatment Naïve in the metastatic setting</a:t>
                      </a:r>
                    </a:p>
                    <a:p>
                      <a:pPr algn="ctr"/>
                      <a:endParaRPr lang="en-US" sz="1000" i="0" dirty="0">
                        <a:latin typeface="+mn-lt"/>
                      </a:endParaRPr>
                    </a:p>
                  </a:txBody>
                  <a:tcPr/>
                </a:tc>
                <a:tc>
                  <a:txBody>
                    <a:bodyPr/>
                    <a:lstStyle/>
                    <a:p>
                      <a:pPr algn="ctr"/>
                      <a:r>
                        <a:rPr lang="en-US" sz="1000" b="0" i="0" u="none" strike="noStrike" kern="1200" baseline="0" dirty="0">
                          <a:solidFill>
                            <a:schemeClr val="tx1"/>
                          </a:solidFill>
                          <a:latin typeface="+mn-lt"/>
                          <a:ea typeface="+mn-ea"/>
                          <a:cs typeface="+mn-cs"/>
                        </a:rPr>
                        <a:t>Trastuzumab</a:t>
                      </a:r>
                    </a:p>
                    <a:p>
                      <a:pPr algn="ctr"/>
                      <a:r>
                        <a:rPr lang="en-US" sz="1000" b="0" i="0" u="none" strike="noStrike" kern="1200" baseline="0" dirty="0" err="1">
                          <a:solidFill>
                            <a:schemeClr val="tx1"/>
                          </a:solidFill>
                          <a:latin typeface="+mn-lt"/>
                          <a:ea typeface="+mn-ea"/>
                          <a:cs typeface="+mn-cs"/>
                        </a:rPr>
                        <a:t>Deruxtecan</a:t>
                      </a:r>
                      <a:r>
                        <a:rPr lang="en-US" sz="1000" b="0" i="0" u="none" strike="noStrike" kern="1200" baseline="0" dirty="0">
                          <a:solidFill>
                            <a:schemeClr val="tx1"/>
                          </a:solidFill>
                          <a:latin typeface="+mn-lt"/>
                          <a:ea typeface="+mn-ea"/>
                          <a:cs typeface="+mn-cs"/>
                        </a:rPr>
                        <a:t> (T-</a:t>
                      </a:r>
                      <a:r>
                        <a:rPr lang="en-US" sz="1000" b="0" i="0" u="none" strike="noStrike" kern="1200" baseline="0" dirty="0" err="1">
                          <a:solidFill>
                            <a:schemeClr val="tx1"/>
                          </a:solidFill>
                          <a:latin typeface="+mn-lt"/>
                          <a:ea typeface="+mn-ea"/>
                          <a:cs typeface="+mn-cs"/>
                        </a:rPr>
                        <a:t>DXd</a:t>
                      </a:r>
                      <a:r>
                        <a:rPr lang="en-US" sz="1000" b="0" i="0" u="none" strike="noStrike" kern="1200" baseline="0" dirty="0">
                          <a:solidFill>
                            <a:schemeClr val="tx1"/>
                          </a:solidFill>
                          <a:latin typeface="+mn-lt"/>
                          <a:ea typeface="+mn-ea"/>
                          <a:cs typeface="+mn-cs"/>
                        </a:rPr>
                        <a:t>) With or Without</a:t>
                      </a:r>
                    </a:p>
                    <a:p>
                      <a:pPr algn="ctr"/>
                      <a:r>
                        <a:rPr lang="en-US" sz="1000" b="0" i="0" u="none" strike="noStrike" kern="1200" baseline="0" dirty="0" err="1">
                          <a:solidFill>
                            <a:schemeClr val="tx1"/>
                          </a:solidFill>
                          <a:latin typeface="+mn-lt"/>
                          <a:ea typeface="+mn-ea"/>
                          <a:cs typeface="+mn-cs"/>
                        </a:rPr>
                        <a:t>Pertuzumab</a:t>
                      </a:r>
                      <a:r>
                        <a:rPr lang="en-US" sz="1000" b="0" i="0" u="none" strike="noStrike" kern="1200" baseline="0" dirty="0">
                          <a:solidFill>
                            <a:schemeClr val="tx1"/>
                          </a:solidFill>
                          <a:latin typeface="+mn-lt"/>
                          <a:ea typeface="+mn-ea"/>
                          <a:cs typeface="+mn-cs"/>
                        </a:rPr>
                        <a:t> </a:t>
                      </a:r>
                    </a:p>
                    <a:p>
                      <a:pPr algn="ctr"/>
                      <a:r>
                        <a:rPr lang="en-US" sz="1000" b="0" i="0" u="none" strike="noStrike" kern="1200" baseline="0" dirty="0">
                          <a:solidFill>
                            <a:schemeClr val="tx1"/>
                          </a:solidFill>
                          <a:latin typeface="+mn-lt"/>
                          <a:ea typeface="+mn-ea"/>
                          <a:cs typeface="+mn-cs"/>
                        </a:rPr>
                        <a:t>vs </a:t>
                      </a:r>
                    </a:p>
                    <a:p>
                      <a:pPr algn="ctr"/>
                      <a:r>
                        <a:rPr lang="en-US" sz="1000" b="0" i="0" u="none" strike="noStrike" kern="1200" baseline="0" dirty="0" err="1">
                          <a:solidFill>
                            <a:schemeClr val="tx1"/>
                          </a:solidFill>
                          <a:latin typeface="+mn-lt"/>
                          <a:ea typeface="+mn-ea"/>
                          <a:cs typeface="+mn-cs"/>
                        </a:rPr>
                        <a:t>Taxane</a:t>
                      </a:r>
                      <a:r>
                        <a:rPr lang="en-US" sz="1000" b="0" i="0" u="none" strike="noStrike" kern="1200" baseline="0" dirty="0">
                          <a:solidFill>
                            <a:schemeClr val="tx1"/>
                          </a:solidFill>
                          <a:latin typeface="+mn-lt"/>
                          <a:ea typeface="+mn-ea"/>
                          <a:cs typeface="+mn-cs"/>
                        </a:rPr>
                        <a:t>,</a:t>
                      </a:r>
                    </a:p>
                    <a:p>
                      <a:pPr algn="ctr"/>
                      <a:r>
                        <a:rPr lang="en-US" sz="1000" b="0" i="0" u="none" strike="noStrike" kern="1200" baseline="0" dirty="0">
                          <a:solidFill>
                            <a:schemeClr val="tx1"/>
                          </a:solidFill>
                          <a:latin typeface="+mn-lt"/>
                          <a:ea typeface="+mn-ea"/>
                          <a:cs typeface="+mn-cs"/>
                        </a:rPr>
                        <a:t>Trastuzumab and </a:t>
                      </a:r>
                      <a:r>
                        <a:rPr lang="en-US" sz="1000" b="0" i="0" u="none" strike="noStrike" kern="1200" baseline="0" dirty="0" err="1">
                          <a:solidFill>
                            <a:schemeClr val="tx1"/>
                          </a:solidFill>
                          <a:latin typeface="+mn-lt"/>
                          <a:ea typeface="+mn-ea"/>
                          <a:cs typeface="+mn-cs"/>
                        </a:rPr>
                        <a:t>Pertuzumab</a:t>
                      </a:r>
                      <a:endParaRPr lang="en-US" sz="400" dirty="0">
                        <a:latin typeface="+mn-lt"/>
                      </a:endParaRPr>
                    </a:p>
                    <a:p>
                      <a:pPr algn="ctr"/>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Advanced or metastatic HR+/- , HER2+ breast cancer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prior chemotherapy or HER2-targeted therapy for advanced or metastatic breast cancer or only 1 previous line of endocrine therapy in the metastatic setting.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If received chemotherapy or HER2-targeted therapy in the neo-adjuvant or adjuvant setting are eligible if &gt; 6 months from treatment to metastatic diagnosis.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prior treatment with trastuzumab </a:t>
                      </a:r>
                      <a:r>
                        <a:rPr lang="en-US" sz="1000" b="0" i="0" kern="1200" dirty="0" err="1">
                          <a:solidFill>
                            <a:schemeClr val="tx1"/>
                          </a:solidFill>
                          <a:effectLst/>
                          <a:latin typeface="+mn-lt"/>
                          <a:ea typeface="+mn-ea"/>
                          <a:cs typeface="+mn-cs"/>
                        </a:rPr>
                        <a:t>deruxtecan</a:t>
                      </a:r>
                      <a:endParaRPr lang="en-US" sz="1000" b="0" i="0" kern="1200" dirty="0">
                        <a:solidFill>
                          <a:schemeClr val="tx1"/>
                        </a:solidFill>
                        <a:effectLst/>
                        <a:latin typeface="+mn-lt"/>
                        <a:ea typeface="+mn-ea"/>
                        <a:cs typeface="+mn-cs"/>
                      </a:endParaRPr>
                    </a:p>
                    <a:p>
                      <a:endParaRPr lang="en-US" sz="1000" b="0" i="0" u="none" strike="noStrike" kern="1200" baseline="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Phase III Study of Trastuzumab </a:t>
                      </a:r>
                      <a:r>
                        <a:rPr lang="en-US" sz="1000" b="0" i="0" kern="1200" dirty="0" err="1">
                          <a:solidFill>
                            <a:schemeClr val="tx1"/>
                          </a:solidFill>
                          <a:effectLst/>
                          <a:latin typeface="+mn-lt"/>
                          <a:ea typeface="+mn-ea"/>
                          <a:cs typeface="+mn-cs"/>
                        </a:rPr>
                        <a:t>Deruxtecan</a:t>
                      </a:r>
                      <a:r>
                        <a:rPr lang="en-US" sz="1000" b="0" i="0" kern="1200" dirty="0">
                          <a:solidFill>
                            <a:schemeClr val="tx1"/>
                          </a:solidFill>
                          <a:effectLst/>
                          <a:latin typeface="+mn-lt"/>
                          <a:ea typeface="+mn-ea"/>
                          <a:cs typeface="+mn-cs"/>
                        </a:rPr>
                        <a:t> (T-</a:t>
                      </a:r>
                      <a:r>
                        <a:rPr lang="en-US" sz="1000" b="0" i="0" kern="1200" dirty="0" err="1">
                          <a:solidFill>
                            <a:schemeClr val="tx1"/>
                          </a:solidFill>
                          <a:effectLst/>
                          <a:latin typeface="+mn-lt"/>
                          <a:ea typeface="+mn-ea"/>
                          <a:cs typeface="+mn-cs"/>
                        </a:rPr>
                        <a:t>DXd</a:t>
                      </a:r>
                      <a:r>
                        <a:rPr lang="en-US" sz="1000" b="0" i="0" kern="1200" dirty="0">
                          <a:solidFill>
                            <a:schemeClr val="tx1"/>
                          </a:solidFill>
                          <a:effectLst/>
                          <a:latin typeface="+mn-lt"/>
                          <a:ea typeface="+mn-ea"/>
                          <a:cs typeface="+mn-cs"/>
                        </a:rPr>
                        <a:t>) With or Without </a:t>
                      </a:r>
                      <a:r>
                        <a:rPr lang="en-US" sz="1000" b="0" i="0" kern="1200" dirty="0" err="1">
                          <a:solidFill>
                            <a:schemeClr val="tx1"/>
                          </a:solidFill>
                          <a:effectLst/>
                          <a:latin typeface="+mn-lt"/>
                          <a:ea typeface="+mn-ea"/>
                          <a:cs typeface="+mn-cs"/>
                        </a:rPr>
                        <a:t>Pertuzumab</a:t>
                      </a:r>
                      <a:r>
                        <a:rPr lang="en-US" sz="1000" b="0" i="0" kern="1200" dirty="0">
                          <a:solidFill>
                            <a:schemeClr val="tx1"/>
                          </a:solidFill>
                          <a:effectLst/>
                          <a:latin typeface="+mn-lt"/>
                          <a:ea typeface="+mn-ea"/>
                          <a:cs typeface="+mn-cs"/>
                        </a:rPr>
                        <a:t> Versus </a:t>
                      </a:r>
                      <a:r>
                        <a:rPr lang="en-US" sz="1000" b="0" i="0" kern="1200" dirty="0" err="1">
                          <a:solidFill>
                            <a:schemeClr val="tx1"/>
                          </a:solidFill>
                          <a:effectLst/>
                          <a:latin typeface="+mn-lt"/>
                          <a:ea typeface="+mn-ea"/>
                          <a:cs typeface="+mn-cs"/>
                        </a:rPr>
                        <a:t>Taxane</a:t>
                      </a:r>
                      <a:r>
                        <a:rPr lang="en-US" sz="1000" b="0" i="0" kern="1200" dirty="0">
                          <a:solidFill>
                            <a:schemeClr val="tx1"/>
                          </a:solidFill>
                          <a:effectLst/>
                          <a:latin typeface="+mn-lt"/>
                          <a:ea typeface="+mn-ea"/>
                          <a:cs typeface="+mn-cs"/>
                        </a:rPr>
                        <a:t>, Trastuzumab and </a:t>
                      </a:r>
                      <a:r>
                        <a:rPr lang="en-US" sz="1000" b="0" i="0" kern="1200" dirty="0" err="1">
                          <a:solidFill>
                            <a:schemeClr val="tx1"/>
                          </a:solidFill>
                          <a:effectLst/>
                          <a:latin typeface="+mn-lt"/>
                          <a:ea typeface="+mn-ea"/>
                          <a:cs typeface="+mn-cs"/>
                        </a:rPr>
                        <a:t>Pertuzumab</a:t>
                      </a:r>
                      <a:r>
                        <a:rPr lang="en-US" sz="1000" b="0" i="0" kern="1200" dirty="0">
                          <a:solidFill>
                            <a:schemeClr val="tx1"/>
                          </a:solidFill>
                          <a:effectLst/>
                          <a:latin typeface="+mn-lt"/>
                          <a:ea typeface="+mn-ea"/>
                          <a:cs typeface="+mn-cs"/>
                        </a:rPr>
                        <a:t> in HER2-positive, First-line Metastatic Breast Cancer (DESTINY-Breast09)</a:t>
                      </a:r>
                      <a:endParaRPr lang="en-US" sz="400" b="0" i="0" kern="1200" dirty="0">
                        <a:solidFill>
                          <a:schemeClr val="tx1"/>
                        </a:solidFill>
                        <a:effectLst/>
                        <a:latin typeface="+mn-lt"/>
                        <a:ea typeface="+mn-ea"/>
                        <a:cs typeface="+mn-cs"/>
                      </a:endParaRPr>
                    </a:p>
                    <a:p>
                      <a:endParaRPr lang="en-US" sz="1000" b="0" i="0" kern="1200" dirty="0">
                        <a:solidFill>
                          <a:schemeClr val="tx1"/>
                        </a:solidFill>
                        <a:effectLst/>
                        <a:latin typeface="+mn-lt"/>
                        <a:ea typeface="+mn-ea"/>
                        <a:cs typeface="+mn-cs"/>
                      </a:endParaRPr>
                    </a:p>
                  </a:txBody>
                  <a:tcPr/>
                </a:tc>
                <a:extLst>
                  <a:ext uri="{0D108BD9-81ED-4DB2-BD59-A6C34878D82A}">
                    <a16:rowId xmlns:a16="http://schemas.microsoft.com/office/drawing/2014/main" val="1221303098"/>
                  </a:ext>
                </a:extLst>
              </a:tr>
              <a:tr h="1435830">
                <a:tc>
                  <a:txBody>
                    <a:bodyPr/>
                    <a:lstStyle/>
                    <a:p>
                      <a:r>
                        <a:rPr lang="en-US" sz="1000" u="sng" dirty="0"/>
                        <a:t>AstraZeneca (SERENA-4)</a:t>
                      </a:r>
                    </a:p>
                    <a:p>
                      <a:r>
                        <a:rPr lang="en-US" sz="1000" dirty="0"/>
                        <a:t>Phase III</a:t>
                      </a:r>
                    </a:p>
                    <a:p>
                      <a:r>
                        <a:rPr lang="en-US" sz="1000" dirty="0">
                          <a:hlinkClick r:id="rId4"/>
                        </a:rPr>
                        <a:t>https://clinicaltrials.gov/ct2/show/NCT04711252</a:t>
                      </a:r>
                      <a:endParaRPr lang="en-US" sz="1000" dirty="0"/>
                    </a:p>
                    <a:p>
                      <a:endParaRPr lang="en-US" sz="1000" dirty="0"/>
                    </a:p>
                  </a:txBody>
                  <a:tcPr/>
                </a:tc>
                <a:tc>
                  <a:txBody>
                    <a:bodyPr/>
                    <a:lstStyle/>
                    <a:p>
                      <a:pPr algn="ctr"/>
                      <a:r>
                        <a:rPr lang="en-US" sz="1000" i="0" dirty="0">
                          <a:latin typeface="+mn-lt"/>
                        </a:rPr>
                        <a:t>ER+, HER2-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latin typeface="+mn-lt"/>
                        </a:rPr>
                        <a:t>Advanced or Metastatic First line</a:t>
                      </a:r>
                    </a:p>
                    <a:p>
                      <a:pPr algn="ctr"/>
                      <a:endParaRPr lang="en-US" sz="1000" i="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mn-lt"/>
                          <a:ea typeface="+mn-ea"/>
                          <a:cs typeface="+mn-cs"/>
                        </a:rPr>
                        <a:t>AZD9833 (oral SERD) or anastrozole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mn-lt"/>
                          <a:ea typeface="+mn-ea"/>
                          <a:cs typeface="+mn-cs"/>
                        </a:rPr>
                        <a:t>Palbociclib</a:t>
                      </a:r>
                      <a:endParaRPr lang="en-US" sz="1000" dirty="0">
                        <a:latin typeface="+mn-lt"/>
                      </a:endParaRPr>
                    </a:p>
                    <a:p>
                      <a:pPr algn="ctr"/>
                      <a:endParaRPr lang="en-US" sz="1000" dirty="0">
                        <a:latin typeface="+mn-lt"/>
                      </a:endParaRPr>
                    </a:p>
                  </a:txBody>
                  <a:tcPr/>
                </a:tc>
                <a:tc>
                  <a:txBody>
                    <a:bodyPr/>
                    <a:lstStyle/>
                    <a:p>
                      <a:r>
                        <a:rPr lang="en-US" sz="1000" b="0" i="0" u="none" strike="noStrike" kern="1200" baseline="0" dirty="0">
                          <a:solidFill>
                            <a:schemeClr val="tx1"/>
                          </a:solidFill>
                          <a:latin typeface="+mn-lt"/>
                          <a:ea typeface="+mn-ea"/>
                          <a:cs typeface="+mn-cs"/>
                        </a:rPr>
                        <a:t>•ER+, HER2-breast cancer, De novo Stage 4 disease, or recurrence after standard adjuvant endocrine therapy meeting either one criteria:</a:t>
                      </a:r>
                    </a:p>
                    <a:p>
                      <a:r>
                        <a:rPr lang="en-US" sz="1000" b="0" i="0" u="none" strike="noStrike" kern="1200" baseline="0" dirty="0">
                          <a:solidFill>
                            <a:schemeClr val="tx1"/>
                          </a:solidFill>
                          <a:latin typeface="+mn-lt"/>
                          <a:ea typeface="+mn-ea"/>
                          <a:cs typeface="+mn-cs"/>
                        </a:rPr>
                        <a:t>(1)Received at least 24 months of AI treatment as adjuvant therapy and at least 12 months have elapsed since the last dose of adjuvant AI therapy without disease progression on treatment</a:t>
                      </a:r>
                    </a:p>
                    <a:p>
                      <a:r>
                        <a:rPr lang="en-US" sz="1000" b="0" i="0" u="none" strike="noStrike" kern="1200" baseline="0" dirty="0">
                          <a:solidFill>
                            <a:schemeClr val="tx1"/>
                          </a:solidFill>
                          <a:latin typeface="+mn-lt"/>
                          <a:ea typeface="+mn-ea"/>
                          <a:cs typeface="+mn-cs"/>
                        </a:rPr>
                        <a:t>(2)Received at least 24 months of tamoxifen as adjuvant endocrine therapy</a:t>
                      </a:r>
                    </a:p>
                    <a:p>
                      <a:r>
                        <a:rPr lang="en-US" sz="1000" b="0" i="0" u="none" strike="noStrike" kern="1200" baseline="0" dirty="0">
                          <a:solidFill>
                            <a:schemeClr val="tx1"/>
                          </a:solidFill>
                          <a:latin typeface="+mn-lt"/>
                          <a:ea typeface="+mn-ea"/>
                          <a:cs typeface="+mn-cs"/>
                        </a:rPr>
                        <a:t>•Previously untreated with any systemic anti-cancer therapy for metastatic</a:t>
                      </a:r>
                    </a:p>
                    <a:p>
                      <a:r>
                        <a:rPr lang="en-US" sz="1000" b="0" i="0" u="none" strike="noStrike" kern="1200" baseline="0" dirty="0">
                          <a:solidFill>
                            <a:schemeClr val="tx1"/>
                          </a:solidFill>
                          <a:latin typeface="+mn-lt"/>
                          <a:ea typeface="+mn-ea"/>
                          <a:cs typeface="+mn-cs"/>
                        </a:rPr>
                        <a:t>•No previous neoadjuvant or adjuvant treatment with an AI treatment +/-CDK4/6 inhibitor with disease recurrence while on or within 12 months of completing treatment</a:t>
                      </a:r>
                    </a:p>
                  </a:txBody>
                  <a:tcPr/>
                </a:tc>
                <a:tc>
                  <a:txBody>
                    <a:bodyPr/>
                    <a:lstStyle/>
                    <a:p>
                      <a:r>
                        <a:rPr lang="en-US" sz="1000" b="0" i="0" u="none" strike="noStrike" kern="1200" baseline="0" dirty="0">
                          <a:solidFill>
                            <a:schemeClr val="tx1"/>
                          </a:solidFill>
                          <a:latin typeface="+mn-lt"/>
                          <a:ea typeface="+mn-ea"/>
                          <a:cs typeface="+mn-cs"/>
                        </a:rPr>
                        <a:t>A Randomized, Double-Blind, Phase III Study of AZD9833 (an Oral SERD) Plus Palbociclib Versus Anastrozole Plus Palbociclib for the Treatment of Patients With Estrogen Receptor-Positive, HER2-Negative Advanced Breast Cancer Who Have Not Received Any Systemic Treatment for Advanced Disease</a:t>
                      </a:r>
                      <a:endParaRPr lang="en-US" sz="1000" b="0" i="0" kern="1200" dirty="0">
                        <a:solidFill>
                          <a:schemeClr val="tx1"/>
                        </a:solidFill>
                        <a:effectLst/>
                        <a:latin typeface="+mn-lt"/>
                        <a:ea typeface="+mn-ea"/>
                        <a:cs typeface="+mn-cs"/>
                      </a:endParaRPr>
                    </a:p>
                  </a:txBody>
                  <a:tcPr/>
                </a:tc>
                <a:extLst>
                  <a:ext uri="{0D108BD9-81ED-4DB2-BD59-A6C34878D82A}">
                    <a16:rowId xmlns:a16="http://schemas.microsoft.com/office/drawing/2014/main" val="4021467948"/>
                  </a:ext>
                </a:extLst>
              </a:tr>
              <a:tr h="1435830">
                <a:tc>
                  <a:txBody>
                    <a:bodyPr/>
                    <a:lstStyle/>
                    <a:p>
                      <a:r>
                        <a:rPr lang="en-US" sz="1000" u="sng" dirty="0" err="1"/>
                        <a:t>Astrazeneca</a:t>
                      </a:r>
                      <a:r>
                        <a:rPr lang="en-US" sz="1000" u="sng" dirty="0"/>
                        <a:t> (SERENA-6)</a:t>
                      </a:r>
                    </a:p>
                    <a:p>
                      <a:r>
                        <a:rPr lang="en-US" sz="1000" dirty="0"/>
                        <a:t>Phase III</a:t>
                      </a:r>
                    </a:p>
                    <a:p>
                      <a:r>
                        <a:rPr lang="en-US" sz="1000" dirty="0">
                          <a:hlinkClick r:id="rId5"/>
                        </a:rPr>
                        <a:t>https://clinicaltrials.gov/ct2/show/NCT04964934</a:t>
                      </a:r>
                      <a:endParaRPr lang="en-US" sz="1000" dirty="0"/>
                    </a:p>
                    <a:p>
                      <a:endParaRPr lang="en-US" sz="1000" dirty="0"/>
                    </a:p>
                  </a:txBody>
                  <a:tcPr/>
                </a:tc>
                <a:tc>
                  <a:txBody>
                    <a:bodyPr/>
                    <a:lstStyle/>
                    <a:p>
                      <a:pPr algn="ctr"/>
                      <a:r>
                        <a:rPr lang="en-US" sz="1000" i="1" dirty="0">
                          <a:latin typeface="+mn-lt"/>
                        </a:rPr>
                        <a:t>ER+HER2-</a:t>
                      </a:r>
                    </a:p>
                    <a:p>
                      <a:pPr algn="ctr"/>
                      <a:r>
                        <a:rPr lang="en-US" sz="1000" i="0" dirty="0">
                          <a:latin typeface="+mn-lt"/>
                        </a:rPr>
                        <a:t>Advanced/Metastatic</a:t>
                      </a:r>
                    </a:p>
                    <a:p>
                      <a:pPr algn="ctr"/>
                      <a:r>
                        <a:rPr lang="en-US" sz="1000" i="0" dirty="0">
                          <a:latin typeface="+mn-lt"/>
                        </a:rPr>
                        <a:t>with </a:t>
                      </a:r>
                      <a:r>
                        <a:rPr lang="en-US" sz="1000" i="1" dirty="0">
                          <a:latin typeface="+mn-lt"/>
                        </a:rPr>
                        <a:t>ESR1 mutation</a:t>
                      </a:r>
                    </a:p>
                    <a:p>
                      <a:pPr algn="ctr"/>
                      <a:r>
                        <a:rPr lang="en-US" sz="1000" i="0" dirty="0">
                          <a:latin typeface="+mn-lt"/>
                        </a:rPr>
                        <a:t>Subsequent line</a:t>
                      </a:r>
                    </a:p>
                  </a:txBody>
                  <a:tcPr/>
                </a:tc>
                <a:tc>
                  <a:txBody>
                    <a:bodyPr/>
                    <a:lstStyle/>
                    <a:p>
                      <a:pPr algn="ctr"/>
                      <a:r>
                        <a:rPr lang="en-US" sz="1000" dirty="0">
                          <a:latin typeface="+mn-lt"/>
                        </a:rPr>
                        <a:t>AZD8933 or continuing AI </a:t>
                      </a:r>
                    </a:p>
                    <a:p>
                      <a:pPr algn="ctr"/>
                      <a:r>
                        <a:rPr lang="en-US" sz="1000" dirty="0">
                          <a:latin typeface="+mn-lt"/>
                        </a:rPr>
                        <a:t>+ </a:t>
                      </a:r>
                    </a:p>
                    <a:p>
                      <a:pPr algn="ctr"/>
                      <a:r>
                        <a:rPr lang="en-US" sz="1000" dirty="0">
                          <a:latin typeface="+mn-lt"/>
                        </a:rPr>
                        <a:t>CDK4/6 inhibitor (Palbociclib or Abemaciclib)</a:t>
                      </a:r>
                    </a:p>
                  </a:txBody>
                  <a:tcPr/>
                </a:tc>
                <a:tc>
                  <a:txBody>
                    <a:bodyPr/>
                    <a:lstStyle/>
                    <a:p>
                      <a:r>
                        <a:rPr lang="en-US" sz="1000" dirty="0">
                          <a:latin typeface="Calibri" panose="020F0502020204030204" pitchFamily="34" charset="0"/>
                          <a:cs typeface="Calibri" panose="020F0502020204030204" pitchFamily="34" charset="0"/>
                        </a:rPr>
                        <a:t>•</a:t>
                      </a:r>
                      <a:r>
                        <a:rPr lang="en-US" sz="1000" dirty="0">
                          <a:latin typeface="+mn-lt"/>
                        </a:rPr>
                        <a:t>ER+, HER2- recurrent or metastatic adenocarcinoma of breast</a:t>
                      </a:r>
                    </a:p>
                    <a:p>
                      <a:r>
                        <a:rPr lang="en-US" sz="1000" dirty="0">
                          <a:latin typeface="Calibri" panose="020F0502020204030204" pitchFamily="34" charset="0"/>
                          <a:cs typeface="Calibri" panose="020F0502020204030204" pitchFamily="34" charset="0"/>
                        </a:rPr>
                        <a:t>•</a:t>
                      </a:r>
                      <a:r>
                        <a:rPr lang="en-US" sz="1000" dirty="0">
                          <a:latin typeface="+mn-lt"/>
                        </a:rPr>
                        <a:t>ESR1m positive by central testing of </a:t>
                      </a:r>
                      <a:r>
                        <a:rPr lang="en-US" sz="1000" dirty="0" err="1">
                          <a:latin typeface="+mn-lt"/>
                        </a:rPr>
                        <a:t>ctDNA</a:t>
                      </a:r>
                      <a:endParaRPr lang="en-US" sz="1000" dirty="0">
                        <a:latin typeface="+mn-lt"/>
                      </a:endParaRPr>
                    </a:p>
                    <a:p>
                      <a:r>
                        <a:rPr lang="en-US" sz="1000" dirty="0">
                          <a:latin typeface="Calibri" panose="020F0502020204030204" pitchFamily="34" charset="0"/>
                          <a:cs typeface="Calibri" panose="020F0502020204030204" pitchFamily="34" charset="0"/>
                        </a:rPr>
                        <a:t>•</a:t>
                      </a:r>
                      <a:r>
                        <a:rPr lang="en-US" sz="1000" dirty="0">
                          <a:latin typeface="+mn-lt"/>
                        </a:rPr>
                        <a:t>Currently on AI + CDK4/6 +/- LHRH received ≥6 months as initial endocrine treatment for advance disease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Calibri" panose="020F0502020204030204" pitchFamily="34" charset="0"/>
                          <a:cs typeface="Calibri" panose="020F0502020204030204" pitchFamily="34" charset="0"/>
                        </a:rPr>
                        <a:t>•</a:t>
                      </a:r>
                      <a:r>
                        <a:rPr lang="en-US" sz="1000" dirty="0">
                          <a:latin typeface="+mn-lt"/>
                        </a:rPr>
                        <a:t>No p</a:t>
                      </a:r>
                      <a:r>
                        <a:rPr lang="en-US" sz="1000" b="0" i="0" kern="1200" dirty="0">
                          <a:solidFill>
                            <a:schemeClr val="tx1"/>
                          </a:solidFill>
                          <a:effectLst/>
                          <a:latin typeface="+mn-lt"/>
                          <a:ea typeface="+mn-ea"/>
                          <a:cs typeface="+mn-cs"/>
                        </a:rPr>
                        <a:t>revious treatment with AZD9833, investigational SERDs or </a:t>
                      </a:r>
                      <a:r>
                        <a:rPr lang="en-US" sz="1000" b="0" i="0" kern="1200" dirty="0" err="1">
                          <a:solidFill>
                            <a:schemeClr val="tx1"/>
                          </a:solidFill>
                          <a:effectLst/>
                          <a:latin typeface="+mn-lt"/>
                          <a:ea typeface="+mn-ea"/>
                          <a:cs typeface="+mn-cs"/>
                        </a:rPr>
                        <a:t>fulvestrant</a:t>
                      </a:r>
                      <a:endParaRPr lang="en-US" sz="10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 with controlled or asymptomatic CNS metastases</a:t>
                      </a:r>
                    </a:p>
                  </a:txBody>
                  <a:tcPr/>
                </a:tc>
                <a:tc>
                  <a:txBody>
                    <a:bodyPr/>
                    <a:lstStyle/>
                    <a:p>
                      <a:r>
                        <a:rPr lang="en-US" sz="1000" b="0" i="0" kern="1200" dirty="0">
                          <a:solidFill>
                            <a:schemeClr val="tx1"/>
                          </a:solidFill>
                          <a:effectLst/>
                          <a:latin typeface="+mn-lt"/>
                          <a:ea typeface="+mn-ea"/>
                          <a:cs typeface="+mn-cs"/>
                        </a:rPr>
                        <a:t>A Phase III, Double-blind, Randomized Study to Assess Switching to AZD9833 (a Next Generation, Oral SERD) + CDK4/6 Inhibitor (Palbociclib or Abemaciclib) vs Continuing Aromatase Inhibitor (Letrozole or Anastrozole)+ CDK4/6 Inhibitor in HR+/HER2-MBC Patients With Detectable ESR1Mutation Without Disease Progression During 1L Treatment With Aromatase Inhibitor+ CDK4/6 Inhibitor- A </a:t>
                      </a:r>
                      <a:r>
                        <a:rPr lang="en-US" sz="1000" b="0" i="0" kern="1200" dirty="0" err="1">
                          <a:solidFill>
                            <a:schemeClr val="tx1"/>
                          </a:solidFill>
                          <a:effectLst/>
                          <a:latin typeface="+mn-lt"/>
                          <a:ea typeface="+mn-ea"/>
                          <a:cs typeface="+mn-cs"/>
                        </a:rPr>
                        <a:t>ctDNA</a:t>
                      </a:r>
                      <a:r>
                        <a:rPr lang="en-US" sz="1000" b="0" i="0" kern="1200" dirty="0">
                          <a:solidFill>
                            <a:schemeClr val="tx1"/>
                          </a:solidFill>
                          <a:effectLst/>
                          <a:latin typeface="+mn-lt"/>
                          <a:ea typeface="+mn-ea"/>
                          <a:cs typeface="+mn-cs"/>
                        </a:rPr>
                        <a:t> Guided Early Switch Study</a:t>
                      </a:r>
                    </a:p>
                  </a:txBody>
                  <a:tcPr/>
                </a:tc>
                <a:extLst>
                  <a:ext uri="{0D108BD9-81ED-4DB2-BD59-A6C34878D82A}">
                    <a16:rowId xmlns:a16="http://schemas.microsoft.com/office/drawing/2014/main" val="3330661565"/>
                  </a:ext>
                </a:extLst>
              </a:tr>
            </a:tbl>
          </a:graphicData>
        </a:graphic>
      </p:graphicFrame>
    </p:spTree>
    <p:extLst>
      <p:ext uri="{BB962C8B-B14F-4D97-AF65-F5344CB8AC3E}">
        <p14:creationId xmlns:p14="http://schemas.microsoft.com/office/powerpoint/2010/main" val="330996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AA02826B-C2B4-224B-2486-117454E7E502}"/>
              </a:ext>
            </a:extLst>
          </p:cNvPr>
          <p:cNvGraphicFramePr>
            <a:graphicFrameLocks noGrp="1"/>
          </p:cNvGraphicFramePr>
          <p:nvPr>
            <p:extLst>
              <p:ext uri="{D42A27DB-BD31-4B8C-83A1-F6EECF244321}">
                <p14:modId xmlns:p14="http://schemas.microsoft.com/office/powerpoint/2010/main" val="3830740501"/>
              </p:ext>
            </p:extLst>
          </p:nvPr>
        </p:nvGraphicFramePr>
        <p:xfrm>
          <a:off x="325015" y="746130"/>
          <a:ext cx="11561601" cy="3535680"/>
        </p:xfrm>
        <a:graphic>
          <a:graphicData uri="http://schemas.openxmlformats.org/drawingml/2006/table">
            <a:tbl>
              <a:tblPr firstRow="1" bandRow="1">
                <a:tableStyleId>{69012ECD-51FC-41F1-AA8D-1B2483CD663E}</a:tableStyleId>
              </a:tblPr>
              <a:tblGrid>
                <a:gridCol w="1815461">
                  <a:extLst>
                    <a:ext uri="{9D8B030D-6E8A-4147-A177-3AD203B41FA5}">
                      <a16:colId xmlns:a16="http://schemas.microsoft.com/office/drawing/2014/main" val="2343330806"/>
                    </a:ext>
                  </a:extLst>
                </a:gridCol>
                <a:gridCol w="1480865">
                  <a:extLst>
                    <a:ext uri="{9D8B030D-6E8A-4147-A177-3AD203B41FA5}">
                      <a16:colId xmlns:a16="http://schemas.microsoft.com/office/drawing/2014/main" val="1016645841"/>
                    </a:ext>
                  </a:extLst>
                </a:gridCol>
                <a:gridCol w="1246214">
                  <a:extLst>
                    <a:ext uri="{9D8B030D-6E8A-4147-A177-3AD203B41FA5}">
                      <a16:colId xmlns:a16="http://schemas.microsoft.com/office/drawing/2014/main" val="4097909882"/>
                    </a:ext>
                  </a:extLst>
                </a:gridCol>
                <a:gridCol w="3752526">
                  <a:extLst>
                    <a:ext uri="{9D8B030D-6E8A-4147-A177-3AD203B41FA5}">
                      <a16:colId xmlns:a16="http://schemas.microsoft.com/office/drawing/2014/main" val="1691248737"/>
                    </a:ext>
                  </a:extLst>
                </a:gridCol>
                <a:gridCol w="3266535">
                  <a:extLst>
                    <a:ext uri="{9D8B030D-6E8A-4147-A177-3AD203B41FA5}">
                      <a16:colId xmlns:a16="http://schemas.microsoft.com/office/drawing/2014/main" val="2583715478"/>
                    </a:ext>
                  </a:extLst>
                </a:gridCol>
              </a:tblGrid>
              <a:tr h="240948">
                <a:tc>
                  <a:txBody>
                    <a:bodyPr/>
                    <a:lstStyle/>
                    <a:p>
                      <a:r>
                        <a:rPr lang="en-US" sz="1000" dirty="0"/>
                        <a:t>CARIS</a:t>
                      </a: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432487164"/>
                  </a:ext>
                </a:extLst>
              </a:tr>
              <a:tr h="3252792">
                <a:tc>
                  <a:txBody>
                    <a:bodyPr/>
                    <a:lstStyle/>
                    <a:p>
                      <a:r>
                        <a:rPr lang="en-US" sz="1000" u="sng" dirty="0" err="1"/>
                        <a:t>BriaCell</a:t>
                      </a:r>
                      <a:r>
                        <a:rPr lang="en-US" sz="1000" u="sng" dirty="0"/>
                        <a:t> (BRI-ROL-001)</a:t>
                      </a:r>
                    </a:p>
                    <a:p>
                      <a:r>
                        <a:rPr lang="en-US" sz="1000" dirty="0"/>
                        <a:t>Phase II</a:t>
                      </a:r>
                    </a:p>
                    <a:p>
                      <a:r>
                        <a:rPr lang="en-US" sz="1000" b="0" i="0" u="none" strike="noStrike" kern="1200" dirty="0">
                          <a:solidFill>
                            <a:schemeClr val="tx1"/>
                          </a:solidFill>
                          <a:effectLst/>
                          <a:latin typeface="+mn-lt"/>
                          <a:ea typeface="+mn-ea"/>
                          <a:cs typeface="+mn-cs"/>
                          <a:hlinkClick r:id="rId2"/>
                        </a:rPr>
                        <a:t>https://clinicaltrials.gov/show/NCT03328026</a:t>
                      </a:r>
                      <a:endParaRPr lang="en-US" sz="1000" dirty="0"/>
                    </a:p>
                    <a:p>
                      <a:endParaRPr lang="en-US" sz="1000" dirty="0"/>
                    </a:p>
                  </a:txBody>
                  <a:tcPr/>
                </a:tc>
                <a:tc>
                  <a:txBody>
                    <a:bodyPr/>
                    <a:lstStyle/>
                    <a:p>
                      <a:pPr algn="ctr"/>
                      <a:r>
                        <a:rPr lang="en-US" sz="1000" b="0" i="1" u="none" strike="noStrike" kern="1200" baseline="0" dirty="0">
                          <a:solidFill>
                            <a:schemeClr val="tx1"/>
                          </a:solidFill>
                          <a:latin typeface="+mn-lt"/>
                          <a:ea typeface="+mn-ea"/>
                          <a:cs typeface="+mn-cs"/>
                        </a:rPr>
                        <a:t>HER2+ and ER+, PR+;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1" u="none" strike="noStrike" kern="1200" baseline="0" dirty="0">
                          <a:solidFill>
                            <a:schemeClr val="tx1"/>
                          </a:solidFill>
                          <a:latin typeface="+mn-lt"/>
                          <a:ea typeface="+mn-ea"/>
                          <a:cs typeface="+mn-cs"/>
                        </a:rPr>
                        <a:t>HER2+ and ER-, PR-;</a:t>
                      </a:r>
                    </a:p>
                    <a:p>
                      <a:pPr algn="ctr"/>
                      <a:r>
                        <a:rPr lang="en-US" sz="1000" b="0" i="1" u="none" strike="noStrike" kern="1200" baseline="0" dirty="0">
                          <a:solidFill>
                            <a:schemeClr val="tx1"/>
                          </a:solidFill>
                          <a:latin typeface="+mn-lt"/>
                          <a:ea typeface="+mn-ea"/>
                          <a:cs typeface="+mn-cs"/>
                        </a:rPr>
                        <a:t>HER2- and ER+/PR+;</a:t>
                      </a:r>
                    </a:p>
                    <a:p>
                      <a:pPr algn="ctr"/>
                      <a:r>
                        <a:rPr lang="en-US" sz="1000" b="0" i="1" u="none" strike="noStrike" kern="1200" baseline="0" dirty="0">
                          <a:solidFill>
                            <a:schemeClr val="tx1"/>
                          </a:solidFill>
                          <a:latin typeface="+mn-lt"/>
                          <a:ea typeface="+mn-ea"/>
                          <a:cs typeface="+mn-cs"/>
                        </a:rPr>
                        <a:t>TNBC</a:t>
                      </a:r>
                    </a:p>
                    <a:p>
                      <a:pPr algn="ctr"/>
                      <a:r>
                        <a:rPr lang="en-US" sz="1000" b="0" i="0" u="none" strike="noStrike" kern="1200" baseline="0" dirty="0">
                          <a:solidFill>
                            <a:schemeClr val="tx1"/>
                          </a:solidFill>
                          <a:latin typeface="+mn-lt"/>
                          <a:ea typeface="+mn-ea"/>
                          <a:cs typeface="+mn-cs"/>
                        </a:rPr>
                        <a:t>Advanced/Metastatic</a:t>
                      </a:r>
                    </a:p>
                    <a:p>
                      <a:pPr algn="ctr"/>
                      <a:r>
                        <a:rPr lang="en-US" sz="1000" b="0" i="0" u="none" strike="noStrike" kern="1200" baseline="0" dirty="0">
                          <a:solidFill>
                            <a:schemeClr val="tx1"/>
                          </a:solidFill>
                          <a:latin typeface="+mn-lt"/>
                          <a:ea typeface="+mn-ea"/>
                          <a:cs typeface="+mn-cs"/>
                        </a:rPr>
                        <a:t>Subsequent line</a:t>
                      </a:r>
                      <a:endParaRPr lang="en-US" sz="1000" i="0" u="none" dirty="0">
                        <a:latin typeface="+mn-lt"/>
                      </a:endParaRPr>
                    </a:p>
                    <a:p>
                      <a:pPr algn="ctr"/>
                      <a:endParaRPr lang="en-US" sz="1000" i="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mn-lt"/>
                        </a:rPr>
                        <a:t>SV-BR-1-GM</a:t>
                      </a:r>
                    </a:p>
                    <a:p>
                      <a:pPr algn="ctr"/>
                      <a:r>
                        <a:rPr lang="en-US" sz="1000" dirty="0">
                          <a:latin typeface="+mn-lt"/>
                        </a:rPr>
                        <a:t>+</a:t>
                      </a:r>
                    </a:p>
                    <a:p>
                      <a:pPr algn="ctr"/>
                      <a:r>
                        <a:rPr lang="en-US" sz="1000" dirty="0" err="1">
                          <a:latin typeface="+mn-lt"/>
                        </a:rPr>
                        <a:t>Retifanlimab</a:t>
                      </a:r>
                      <a:endParaRPr lang="en-US" sz="1000" dirty="0">
                        <a:latin typeface="+mn-lt"/>
                      </a:endParaRPr>
                    </a:p>
                    <a:p>
                      <a:pPr algn="ctr"/>
                      <a:endParaRPr lang="en-US" sz="1000" dirty="0"/>
                    </a:p>
                  </a:txBody>
                  <a:tcPr/>
                </a:tc>
                <a:tc>
                  <a:txBody>
                    <a:bodyPr/>
                    <a:lstStyle/>
                    <a:p>
                      <a:r>
                        <a:rPr lang="en-US" sz="1000" dirty="0">
                          <a:latin typeface="+mn-lt"/>
                          <a:cs typeface="Calibri" panose="020F0502020204030204" pitchFamily="34" charset="0"/>
                        </a:rPr>
                        <a:t>•</a:t>
                      </a:r>
                      <a:r>
                        <a:rPr lang="en-US" sz="1000" b="0" i="0" kern="1200" dirty="0">
                          <a:solidFill>
                            <a:schemeClr val="tx1"/>
                          </a:solidFill>
                          <a:effectLst/>
                          <a:latin typeface="+mn-lt"/>
                          <a:ea typeface="+mn-ea"/>
                          <a:cs typeface="+mn-cs"/>
                        </a:rPr>
                        <a:t>Histologically confirmed breast cancer with recurrent and/or metastatic lesions and have failed prior therapy.</a:t>
                      </a:r>
                    </a:p>
                    <a:p>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For patients with metastatic disease:</a:t>
                      </a:r>
                    </a:p>
                    <a:p>
                      <a:pPr marL="171450" indent="-171450">
                        <a:buFont typeface="Wingdings" panose="05000000000000000000" pitchFamily="2" charset="2"/>
                        <a:buChar char="Ø"/>
                      </a:pPr>
                      <a:r>
                        <a:rPr lang="en-US" sz="1000" b="0" i="0" u="sng" kern="1200" dirty="0">
                          <a:solidFill>
                            <a:schemeClr val="tx1"/>
                          </a:solidFill>
                          <a:effectLst/>
                          <a:latin typeface="+mn-lt"/>
                          <a:ea typeface="+mn-ea"/>
                          <a:cs typeface="+mn-cs"/>
                        </a:rPr>
                        <a:t>HER2 positive and ER or PR positive tumors</a:t>
                      </a:r>
                      <a:r>
                        <a:rPr lang="en-US" sz="1000" b="0" i="0" kern="1200" dirty="0">
                          <a:solidFill>
                            <a:schemeClr val="tx1"/>
                          </a:solidFill>
                          <a:effectLst/>
                          <a:latin typeface="+mn-lt"/>
                          <a:ea typeface="+mn-ea"/>
                          <a:cs typeface="+mn-cs"/>
                        </a:rPr>
                        <a:t>: must be refractory to hormonal therapy (e.g., aromatase inhibitor, tamoxifen or </a:t>
                      </a:r>
                      <a:r>
                        <a:rPr lang="en-US" sz="1000" b="0" i="0" kern="1200" dirty="0" err="1">
                          <a:solidFill>
                            <a:schemeClr val="tx1"/>
                          </a:solidFill>
                          <a:effectLst/>
                          <a:latin typeface="+mn-lt"/>
                          <a:ea typeface="+mn-ea"/>
                          <a:cs typeface="+mn-cs"/>
                        </a:rPr>
                        <a:t>fluvestrant</a:t>
                      </a:r>
                      <a:r>
                        <a:rPr lang="en-US" sz="1000" b="0" i="0" kern="1200" dirty="0">
                          <a:solidFill>
                            <a:schemeClr val="tx1"/>
                          </a:solidFill>
                          <a:effectLst/>
                          <a:latin typeface="+mn-lt"/>
                          <a:ea typeface="+mn-ea"/>
                          <a:cs typeface="+mn-cs"/>
                        </a:rPr>
                        <a:t>) and previously treated with at least 2 regimens including at least two anti-HER2 agents (e.g., trastuzumab and </a:t>
                      </a:r>
                      <a:r>
                        <a:rPr lang="en-US" sz="1000" b="0" i="0" kern="1200" dirty="0" err="1">
                          <a:solidFill>
                            <a:schemeClr val="tx1"/>
                          </a:solidFill>
                          <a:effectLst/>
                          <a:latin typeface="+mn-lt"/>
                          <a:ea typeface="+mn-ea"/>
                          <a:cs typeface="+mn-cs"/>
                        </a:rPr>
                        <a:t>pertuzumab</a:t>
                      </a:r>
                      <a:r>
                        <a:rPr lang="en-US" sz="1000" b="0" i="0" kern="1200" dirty="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u="sng" kern="1200" dirty="0">
                          <a:solidFill>
                            <a:schemeClr val="tx1"/>
                          </a:solidFill>
                          <a:effectLst/>
                          <a:latin typeface="+mn-lt"/>
                          <a:ea typeface="+mn-ea"/>
                          <a:cs typeface="+mn-cs"/>
                        </a:rPr>
                        <a:t>HER2 positive and ER and PR negative tumors</a:t>
                      </a:r>
                      <a:r>
                        <a:rPr lang="en-US" sz="1000" b="0" i="0" kern="1200" dirty="0">
                          <a:solidFill>
                            <a:schemeClr val="tx1"/>
                          </a:solidFill>
                          <a:effectLst/>
                          <a:latin typeface="+mn-lt"/>
                          <a:ea typeface="+mn-ea"/>
                          <a:cs typeface="+mn-cs"/>
                        </a:rPr>
                        <a:t>: must have failed at least 2 regimens including at least two anti-HER2 agents (e.g., trastuzumab and </a:t>
                      </a:r>
                      <a:r>
                        <a:rPr lang="en-US" sz="1000" b="0" i="0" kern="1200" dirty="0" err="1">
                          <a:solidFill>
                            <a:schemeClr val="tx1"/>
                          </a:solidFill>
                          <a:effectLst/>
                          <a:latin typeface="+mn-lt"/>
                          <a:ea typeface="+mn-ea"/>
                          <a:cs typeface="+mn-cs"/>
                        </a:rPr>
                        <a:t>pertuzumab</a:t>
                      </a:r>
                      <a:r>
                        <a:rPr lang="en-US" sz="1000" b="0" i="0" kern="1200" dirty="0">
                          <a:solidFill>
                            <a:schemeClr val="tx1"/>
                          </a:solidFill>
                          <a:effectLst/>
                          <a:latin typeface="+mn-lt"/>
                          <a:ea typeface="+mn-ea"/>
                          <a:cs typeface="+mn-cs"/>
                        </a:rPr>
                        <a:t>).</a:t>
                      </a:r>
                    </a:p>
                    <a:p>
                      <a:pPr marL="171450" indent="-171450">
                        <a:buFont typeface="Wingdings" panose="05000000000000000000" pitchFamily="2" charset="2"/>
                        <a:buChar char="Ø"/>
                      </a:pPr>
                      <a:r>
                        <a:rPr lang="en-US" sz="1000" b="0" i="0" u="sng" kern="1200" dirty="0">
                          <a:solidFill>
                            <a:schemeClr val="tx1"/>
                          </a:solidFill>
                          <a:effectLst/>
                          <a:latin typeface="+mn-lt"/>
                          <a:ea typeface="+mn-ea"/>
                          <a:cs typeface="+mn-cs"/>
                        </a:rPr>
                        <a:t>HER2 negative and either ER or PR positive tumors</a:t>
                      </a:r>
                      <a:r>
                        <a:rPr lang="en-US" sz="1000" b="0" i="0" kern="1200" dirty="0">
                          <a:solidFill>
                            <a:schemeClr val="tx1"/>
                          </a:solidFill>
                          <a:effectLst/>
                          <a:latin typeface="+mn-lt"/>
                          <a:ea typeface="+mn-ea"/>
                          <a:cs typeface="+mn-cs"/>
                        </a:rPr>
                        <a:t>: must be refractory to hormonal therapy and previously treated with at least 2 chemotherapy containing regimens.</a:t>
                      </a:r>
                    </a:p>
                    <a:p>
                      <a:pPr marL="171450" indent="-171450">
                        <a:buFont typeface="Wingdings" panose="05000000000000000000" pitchFamily="2" charset="2"/>
                        <a:buChar char="Ø"/>
                      </a:pPr>
                      <a:r>
                        <a:rPr lang="en-US" sz="1000" b="0" i="0" u="sng" kern="1200" dirty="0">
                          <a:solidFill>
                            <a:schemeClr val="tx1"/>
                          </a:solidFill>
                          <a:effectLst/>
                          <a:latin typeface="+mn-lt"/>
                          <a:ea typeface="+mn-ea"/>
                          <a:cs typeface="+mn-cs"/>
                        </a:rPr>
                        <a:t>Triple Negative tumor</a:t>
                      </a:r>
                      <a:r>
                        <a:rPr lang="en-US" sz="1000" b="0" i="0" kern="1200" dirty="0">
                          <a:solidFill>
                            <a:schemeClr val="tx1"/>
                          </a:solidFill>
                          <a:effectLst/>
                          <a:latin typeface="+mn-lt"/>
                          <a:ea typeface="+mn-ea"/>
                          <a:cs typeface="+mn-cs"/>
                        </a:rPr>
                        <a:t>s: Must have exhausted other available therapies including prior treatment with a </a:t>
                      </a:r>
                      <a:r>
                        <a:rPr lang="en-US" sz="1000" b="0" i="0" kern="1200" dirty="0" err="1">
                          <a:solidFill>
                            <a:schemeClr val="tx1"/>
                          </a:solidFill>
                          <a:effectLst/>
                          <a:latin typeface="+mn-lt"/>
                          <a:ea typeface="+mn-ea"/>
                          <a:cs typeface="+mn-cs"/>
                        </a:rPr>
                        <a:t>taxane</a:t>
                      </a:r>
                      <a:r>
                        <a:rPr lang="en-US" sz="1000" b="0" i="0" kern="1200" dirty="0">
                          <a:solidFill>
                            <a:schemeClr val="tx1"/>
                          </a:solidFill>
                          <a:effectLst/>
                          <a:latin typeface="+mn-lt"/>
                          <a:ea typeface="+mn-ea"/>
                          <a:cs typeface="+mn-cs"/>
                        </a:rPr>
                        <a:t> and carboplatin.</a:t>
                      </a:r>
                    </a:p>
                    <a:p>
                      <a:pPr marL="0" indent="0">
                        <a:buFont typeface="Wingdings" panose="05000000000000000000" pitchFamily="2" charset="2"/>
                        <a:buNone/>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Patient with treated and stable brain metastases</a:t>
                      </a:r>
                    </a:p>
                    <a:p>
                      <a:pPr marL="0" indent="0">
                        <a:buFont typeface="Wingdings" panose="05000000000000000000" pitchFamily="2" charset="2"/>
                        <a:buNone/>
                      </a:pPr>
                      <a:r>
                        <a:rPr lang="en-US" sz="1000" b="0" i="0" kern="1200" dirty="0">
                          <a:solidFill>
                            <a:schemeClr val="tx1"/>
                          </a:solidFill>
                          <a:effectLst/>
                          <a:latin typeface="Calibri" panose="020F0502020204030204" pitchFamily="34" charset="0"/>
                          <a:ea typeface="+mn-ea"/>
                          <a:cs typeface="Calibri" panose="020F0502020204030204" pitchFamily="34" charset="0"/>
                        </a:rPr>
                        <a:t>•</a:t>
                      </a:r>
                      <a:r>
                        <a:rPr lang="en-US" sz="1000" b="0" i="0" kern="1200" dirty="0">
                          <a:solidFill>
                            <a:schemeClr val="tx1"/>
                          </a:solidFill>
                          <a:effectLst/>
                          <a:latin typeface="+mn-lt"/>
                          <a:ea typeface="+mn-ea"/>
                          <a:cs typeface="+mn-cs"/>
                        </a:rPr>
                        <a:t>No concurrent or recent chemotherapy, immunotherapy (except the SV-BR-1-GM regimen</a:t>
                      </a:r>
                    </a:p>
                    <a:p>
                      <a:endParaRPr lang="en-US" sz="1000" dirty="0"/>
                    </a:p>
                  </a:txBody>
                  <a:tcPr/>
                </a:tc>
                <a:tc>
                  <a:txBody>
                    <a:bodyPr/>
                    <a:lstStyle/>
                    <a:p>
                      <a:r>
                        <a:rPr lang="en-US" sz="1000" b="0" i="0" u="none" strike="noStrike" kern="1200" baseline="0" dirty="0">
                          <a:solidFill>
                            <a:schemeClr val="tx1"/>
                          </a:solidFill>
                          <a:latin typeface="+mn-lt"/>
                          <a:ea typeface="+mn-ea"/>
                          <a:cs typeface="+mn-cs"/>
                        </a:rPr>
                        <a:t>A Phase I/II Study of the SV-BR-1-GM Regimen</a:t>
                      </a:r>
                    </a:p>
                    <a:p>
                      <a:r>
                        <a:rPr lang="en-US" sz="1000" b="0" i="0" u="none" strike="noStrike" kern="1200" baseline="0" dirty="0">
                          <a:solidFill>
                            <a:schemeClr val="tx1"/>
                          </a:solidFill>
                          <a:latin typeface="+mn-lt"/>
                          <a:ea typeface="+mn-ea"/>
                          <a:cs typeface="+mn-cs"/>
                        </a:rPr>
                        <a:t>in Metastatic or Locally Recurrent Breast Cancer</a:t>
                      </a:r>
                    </a:p>
                    <a:p>
                      <a:r>
                        <a:rPr lang="en-US" sz="1000" b="0" i="0" u="none" strike="noStrike" kern="1200" baseline="0" dirty="0">
                          <a:solidFill>
                            <a:schemeClr val="tx1"/>
                          </a:solidFill>
                          <a:latin typeface="+mn-lt"/>
                          <a:ea typeface="+mn-ea"/>
                          <a:cs typeface="+mn-cs"/>
                        </a:rPr>
                        <a:t>Patients in Combination with </a:t>
                      </a:r>
                      <a:r>
                        <a:rPr lang="en-US" sz="1000" b="0" i="0" u="none" strike="noStrike" kern="1200" baseline="0" dirty="0" err="1">
                          <a:solidFill>
                            <a:schemeClr val="tx1"/>
                          </a:solidFill>
                          <a:latin typeface="+mn-lt"/>
                          <a:ea typeface="+mn-ea"/>
                          <a:cs typeface="+mn-cs"/>
                        </a:rPr>
                        <a:t>Retifanlimab</a:t>
                      </a:r>
                      <a:endParaRPr lang="en-US" sz="1000" b="0" i="0" kern="1200" dirty="0">
                        <a:solidFill>
                          <a:schemeClr val="tx1"/>
                        </a:solidFill>
                        <a:effectLst/>
                        <a:latin typeface="+mn-lt"/>
                        <a:ea typeface="+mn-ea"/>
                        <a:cs typeface="+mn-cs"/>
                      </a:endParaRPr>
                    </a:p>
                    <a:p>
                      <a:endParaRPr lang="en-US" sz="1000" dirty="0"/>
                    </a:p>
                  </a:txBody>
                  <a:tcPr/>
                </a:tc>
                <a:extLst>
                  <a:ext uri="{0D108BD9-81ED-4DB2-BD59-A6C34878D82A}">
                    <a16:rowId xmlns:a16="http://schemas.microsoft.com/office/drawing/2014/main" val="3330661565"/>
                  </a:ext>
                </a:extLst>
              </a:tr>
            </a:tbl>
          </a:graphicData>
        </a:graphic>
      </p:graphicFrame>
      <p:sp>
        <p:nvSpPr>
          <p:cNvPr id="3" name="Rectangle 2">
            <a:extLst>
              <a:ext uri="{FF2B5EF4-FFF2-40B4-BE49-F238E27FC236}">
                <a16:creationId xmlns:a16="http://schemas.microsoft.com/office/drawing/2014/main" id="{7C9EFE41-73BA-82A2-BCA2-2ED5EFA5F9D6}"/>
              </a:ext>
            </a:extLst>
          </p:cNvPr>
          <p:cNvSpPr>
            <a:spLocks noChangeArrowheads="1"/>
          </p:cNvSpPr>
          <p:nvPr/>
        </p:nvSpPr>
        <p:spPr bwMode="auto">
          <a:xfrm>
            <a:off x="4795935" y="276395"/>
            <a:ext cx="1113159" cy="308034"/>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BREAST</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1170BCC1-092F-F84E-98B4-11D195B533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7243" y="233158"/>
            <a:ext cx="1729740" cy="380274"/>
          </a:xfrm>
          <a:prstGeom prst="rect">
            <a:avLst/>
          </a:prstGeom>
          <a:noFill/>
        </p:spPr>
      </p:pic>
    </p:spTree>
    <p:extLst>
      <p:ext uri="{BB962C8B-B14F-4D97-AF65-F5344CB8AC3E}">
        <p14:creationId xmlns:p14="http://schemas.microsoft.com/office/powerpoint/2010/main" val="283686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054616-BB08-9BEE-B510-3F520933FBAA}"/>
              </a:ext>
            </a:extLst>
          </p:cNvPr>
          <p:cNvSpPr>
            <a:spLocks noChangeArrowheads="1"/>
          </p:cNvSpPr>
          <p:nvPr/>
        </p:nvSpPr>
        <p:spPr bwMode="auto">
          <a:xfrm>
            <a:off x="4796288" y="310550"/>
            <a:ext cx="1092030" cy="238269"/>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BLADDER</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86F5AF30-070D-25BA-C1DC-C3DE20E1385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1710" y="147022"/>
            <a:ext cx="1729740" cy="380274"/>
          </a:xfrm>
          <a:prstGeom prst="rect">
            <a:avLst/>
          </a:prstGeom>
          <a:noFill/>
        </p:spPr>
      </p:pic>
      <p:graphicFrame>
        <p:nvGraphicFramePr>
          <p:cNvPr id="5" name="Table 8">
            <a:extLst>
              <a:ext uri="{FF2B5EF4-FFF2-40B4-BE49-F238E27FC236}">
                <a16:creationId xmlns:a16="http://schemas.microsoft.com/office/drawing/2014/main" id="{F96BB0F4-12BD-63B5-34D4-03A7C282D2CD}"/>
              </a:ext>
            </a:extLst>
          </p:cNvPr>
          <p:cNvGraphicFramePr>
            <a:graphicFrameLocks noGrp="1"/>
          </p:cNvGraphicFramePr>
          <p:nvPr>
            <p:extLst>
              <p:ext uri="{D42A27DB-BD31-4B8C-83A1-F6EECF244321}">
                <p14:modId xmlns:p14="http://schemas.microsoft.com/office/powerpoint/2010/main" val="1223795826"/>
              </p:ext>
            </p:extLst>
          </p:nvPr>
        </p:nvGraphicFramePr>
        <p:xfrm>
          <a:off x="305383" y="595716"/>
          <a:ext cx="11526068" cy="2963059"/>
        </p:xfrm>
        <a:graphic>
          <a:graphicData uri="http://schemas.openxmlformats.org/drawingml/2006/table">
            <a:tbl>
              <a:tblPr firstRow="1" bandRow="1">
                <a:tableStyleId>{7E9639D4-E3E2-4D34-9284-5A2195B3D0D7}</a:tableStyleId>
              </a:tblPr>
              <a:tblGrid>
                <a:gridCol w="1809881">
                  <a:extLst>
                    <a:ext uri="{9D8B030D-6E8A-4147-A177-3AD203B41FA5}">
                      <a16:colId xmlns:a16="http://schemas.microsoft.com/office/drawing/2014/main" val="2343330806"/>
                    </a:ext>
                  </a:extLst>
                </a:gridCol>
                <a:gridCol w="1476314">
                  <a:extLst>
                    <a:ext uri="{9D8B030D-6E8A-4147-A177-3AD203B41FA5}">
                      <a16:colId xmlns:a16="http://schemas.microsoft.com/office/drawing/2014/main" val="1016645841"/>
                    </a:ext>
                  </a:extLst>
                </a:gridCol>
                <a:gridCol w="1242385">
                  <a:extLst>
                    <a:ext uri="{9D8B030D-6E8A-4147-A177-3AD203B41FA5}">
                      <a16:colId xmlns:a16="http://schemas.microsoft.com/office/drawing/2014/main" val="4097909882"/>
                    </a:ext>
                  </a:extLst>
                </a:gridCol>
                <a:gridCol w="3740992">
                  <a:extLst>
                    <a:ext uri="{9D8B030D-6E8A-4147-A177-3AD203B41FA5}">
                      <a16:colId xmlns:a16="http://schemas.microsoft.com/office/drawing/2014/main" val="1691248737"/>
                    </a:ext>
                  </a:extLst>
                </a:gridCol>
                <a:gridCol w="3256496">
                  <a:extLst>
                    <a:ext uri="{9D8B030D-6E8A-4147-A177-3AD203B41FA5}">
                      <a16:colId xmlns:a16="http://schemas.microsoft.com/office/drawing/2014/main" val="2583715478"/>
                    </a:ext>
                  </a:extLst>
                </a:gridCol>
              </a:tblGrid>
              <a:tr h="341779">
                <a:tc>
                  <a:txBody>
                    <a:bodyPr/>
                    <a:lstStyle/>
                    <a:p>
                      <a:r>
                        <a:rPr lang="en-US" sz="1000" dirty="0"/>
                        <a:t>TEMPUS</a:t>
                      </a:r>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extLst>
                  <a:ext uri="{0D108BD9-81ED-4DB2-BD59-A6C34878D82A}">
                    <a16:rowId xmlns:a16="http://schemas.microsoft.com/office/drawing/2014/main" val="432487164"/>
                  </a:ext>
                </a:extLst>
              </a:tr>
              <a:tr h="3737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1419963">
                <a:tc>
                  <a:txBody>
                    <a:bodyPr/>
                    <a:lstStyle/>
                    <a:p>
                      <a:r>
                        <a:rPr lang="en-US" sz="1000" b="0" u="sng" strike="noStrike" kern="1200" baseline="0" dirty="0">
                          <a:solidFill>
                            <a:schemeClr val="tx1"/>
                          </a:solidFill>
                        </a:rPr>
                        <a:t>Gilead TROPHY U-01</a:t>
                      </a:r>
                    </a:p>
                    <a:p>
                      <a:r>
                        <a:rPr lang="en-US" sz="1000" dirty="0"/>
                        <a:t>Phase II</a:t>
                      </a:r>
                    </a:p>
                    <a:p>
                      <a:r>
                        <a:rPr lang="en-US" sz="1000" dirty="0">
                          <a:hlinkClick r:id="rId3"/>
                        </a:rPr>
                        <a:t>https://clinicaltrials.gov/ct2/show/NCT03547973</a:t>
                      </a:r>
                      <a:endParaRPr lang="en-US" sz="1000" dirty="0"/>
                    </a:p>
                    <a:p>
                      <a:endParaRPr lang="en-US" sz="1000" dirty="0"/>
                    </a:p>
                    <a:p>
                      <a:endParaRPr lang="en-US" sz="1000" dirty="0"/>
                    </a:p>
                  </a:txBody>
                  <a:tcPr/>
                </a:tc>
                <a:tc>
                  <a:txBody>
                    <a:bodyPr/>
                    <a:lstStyle/>
                    <a:p>
                      <a:pPr algn="ctr"/>
                      <a:r>
                        <a:rPr lang="en-US" sz="1000" b="0" u="none" strike="noStrike" kern="1200" baseline="0" dirty="0">
                          <a:solidFill>
                            <a:schemeClr val="tx1"/>
                          </a:solidFill>
                        </a:rPr>
                        <a:t>Urothelial cancer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tx1"/>
                          </a:solidFill>
                          <a:latin typeface="+mn-lt"/>
                          <a:ea typeface="+mn-ea"/>
                          <a:cs typeface="+mn-cs"/>
                        </a:rPr>
                        <a:t>Advanced/Metastatic</a:t>
                      </a:r>
                      <a:endParaRPr lang="en-US" sz="1000" b="0" u="none" strike="noStrike" kern="1200" baseline="0" dirty="0">
                        <a:solidFill>
                          <a:schemeClr val="tx1"/>
                        </a:solidFill>
                      </a:endParaRPr>
                    </a:p>
                    <a:p>
                      <a:pPr algn="ctr"/>
                      <a:r>
                        <a:rPr lang="en-US" sz="1000" b="0" u="none" strike="noStrike" kern="1200" baseline="0" dirty="0">
                          <a:solidFill>
                            <a:schemeClr val="tx1"/>
                          </a:solidFill>
                        </a:rPr>
                        <a:t>Subsequent line</a:t>
                      </a:r>
                    </a:p>
                  </a:txBody>
                  <a:tcPr/>
                </a:tc>
                <a:tc>
                  <a:txBody>
                    <a:bodyPr/>
                    <a:lstStyle/>
                    <a:p>
                      <a:pPr algn="ctr"/>
                      <a:r>
                        <a:rPr lang="en-US" sz="1000" b="0" u="none" strike="noStrike" kern="1200" baseline="0" dirty="0">
                          <a:solidFill>
                            <a:schemeClr val="tx1"/>
                          </a:solidFill>
                          <a:latin typeface="+mn-lt"/>
                        </a:rPr>
                        <a:t>Sacituzumab </a:t>
                      </a:r>
                      <a:r>
                        <a:rPr lang="en-US" sz="1000" b="0" u="none" strike="noStrike" kern="1200" baseline="0" dirty="0" err="1">
                          <a:solidFill>
                            <a:schemeClr val="tx1"/>
                          </a:solidFill>
                          <a:latin typeface="+mn-lt"/>
                        </a:rPr>
                        <a:t>Govitecan</a:t>
                      </a:r>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•Patient with histologically confirmed Urothelial cancer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u="sng" dirty="0"/>
                        <a:t>Cohort 1</a:t>
                      </a:r>
                      <a:r>
                        <a:rPr lang="en-US" sz="1000" dirty="0"/>
                        <a:t>: Progression or recurrence of urothelial cancer following receipt of platinum containing regimen and anti-PD-1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2</a:t>
                      </a:r>
                      <a:r>
                        <a:rPr lang="en-US" sz="1000" b="0" i="0" kern="1200" dirty="0">
                          <a:solidFill>
                            <a:schemeClr val="tx1"/>
                          </a:solidFill>
                          <a:effectLst/>
                          <a:latin typeface="+mn-lt"/>
                          <a:ea typeface="+mn-ea"/>
                          <a:cs typeface="+mn-cs"/>
                        </a:rPr>
                        <a:t>: Were ineligible for platinum-based therapy for 1</a:t>
                      </a:r>
                      <a:r>
                        <a:rPr lang="en-US" sz="1000" b="0" i="0" kern="1200" baseline="30000" dirty="0">
                          <a:solidFill>
                            <a:schemeClr val="tx1"/>
                          </a:solidFill>
                          <a:effectLst/>
                          <a:latin typeface="+mn-lt"/>
                          <a:ea typeface="+mn-ea"/>
                          <a:cs typeface="+mn-cs"/>
                        </a:rPr>
                        <a:t>st</a:t>
                      </a:r>
                      <a:r>
                        <a:rPr lang="en-US" sz="1000" b="0" i="0" kern="1200" dirty="0">
                          <a:solidFill>
                            <a:schemeClr val="tx1"/>
                          </a:solidFill>
                          <a:effectLst/>
                          <a:latin typeface="+mn-lt"/>
                          <a:ea typeface="+mn-ea"/>
                          <a:cs typeface="+mn-cs"/>
                        </a:rPr>
                        <a:t> line metastatic disease and progression or recurrence after a first line therapy with anti-PD-1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3</a:t>
                      </a:r>
                      <a:r>
                        <a:rPr lang="en-US" sz="1000" b="0" i="0" kern="1200" dirty="0">
                          <a:solidFill>
                            <a:schemeClr val="tx1"/>
                          </a:solidFill>
                          <a:effectLst/>
                          <a:latin typeface="+mn-lt"/>
                          <a:ea typeface="+mn-ea"/>
                          <a:cs typeface="+mn-cs"/>
                        </a:rPr>
                        <a:t>: Progression or recurrence following a platinum containing regimen or within 12 months of completion of platinum-based therapy as neo(adjuvant) therapy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4</a:t>
                      </a:r>
                      <a:r>
                        <a:rPr lang="en-US" sz="1000" b="0" i="0" kern="1200" dirty="0">
                          <a:solidFill>
                            <a:schemeClr val="tx1"/>
                          </a:solidFill>
                          <a:effectLst/>
                          <a:latin typeface="+mn-lt"/>
                          <a:ea typeface="+mn-ea"/>
                          <a:cs typeface="+mn-cs"/>
                        </a:rPr>
                        <a:t>: Individuals has not received any platinum-based chemotherapy in the metastatic setting.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5: </a:t>
                      </a:r>
                      <a:r>
                        <a:rPr lang="en-US" sz="1000" b="0" i="0" kern="1200" dirty="0">
                          <a:solidFill>
                            <a:schemeClr val="tx1"/>
                          </a:solidFill>
                          <a:effectLst/>
                          <a:latin typeface="+mn-lt"/>
                          <a:ea typeface="+mn-ea"/>
                          <a:cs typeface="+mn-cs"/>
                        </a:rPr>
                        <a:t>Individuals received at least 4 cycles and no more than 6 cycles of GEM + Cisplatin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u="sng" kern="1200" dirty="0">
                          <a:solidFill>
                            <a:schemeClr val="tx1"/>
                          </a:solidFill>
                          <a:effectLst/>
                          <a:latin typeface="+mn-lt"/>
                          <a:ea typeface="+mn-ea"/>
                          <a:cs typeface="+mn-cs"/>
                        </a:rPr>
                        <a:t>Cohort 6: </a:t>
                      </a:r>
                      <a:r>
                        <a:rPr lang="en-US" sz="1000" b="0" i="0" kern="1200" dirty="0">
                          <a:solidFill>
                            <a:schemeClr val="tx1"/>
                          </a:solidFill>
                          <a:effectLst/>
                          <a:latin typeface="+mn-lt"/>
                          <a:ea typeface="+mn-ea"/>
                          <a:cs typeface="+mn-cs"/>
                        </a:rPr>
                        <a:t>Cis-ineligible and no prior therapy for metastatic disease. </a:t>
                      </a:r>
                    </a:p>
                  </a:txBody>
                  <a:tcPr/>
                </a:tc>
                <a:tc>
                  <a:txBody>
                    <a:bodyPr/>
                    <a:lstStyle/>
                    <a:p>
                      <a:r>
                        <a:rPr lang="en-US" sz="1000" b="0" i="0" kern="1200" dirty="0">
                          <a:solidFill>
                            <a:schemeClr val="tx1"/>
                          </a:solidFill>
                          <a:effectLst/>
                          <a:latin typeface="+mn-lt"/>
                          <a:ea typeface="+mn-ea"/>
                          <a:cs typeface="+mn-cs"/>
                        </a:rPr>
                        <a:t>A Phase II Open-Label Study of Sacituzumab </a:t>
                      </a:r>
                      <a:r>
                        <a:rPr lang="en-US" sz="1000" b="0" i="0" kern="1200" dirty="0" err="1">
                          <a:solidFill>
                            <a:schemeClr val="tx1"/>
                          </a:solidFill>
                          <a:effectLst/>
                          <a:latin typeface="+mn-lt"/>
                          <a:ea typeface="+mn-ea"/>
                          <a:cs typeface="+mn-cs"/>
                        </a:rPr>
                        <a:t>Govitecan</a:t>
                      </a:r>
                      <a:r>
                        <a:rPr lang="en-US" sz="1000" b="0" i="0" kern="1200" dirty="0">
                          <a:solidFill>
                            <a:schemeClr val="tx1"/>
                          </a:solidFill>
                          <a:effectLst/>
                          <a:latin typeface="+mn-lt"/>
                          <a:ea typeface="+mn-ea"/>
                          <a:cs typeface="+mn-cs"/>
                        </a:rPr>
                        <a:t> in Unresectable Locally Advanced/Metastatic Urothelial Cancer</a:t>
                      </a:r>
                      <a:endParaRPr lang="en-US" sz="1000" b="0" i="0" u="none" strike="noStrike" kern="1200" baseline="0" dirty="0">
                        <a:solidFill>
                          <a:schemeClr val="tx1"/>
                        </a:solidFill>
                        <a:effectLst/>
                        <a:latin typeface="+mn-lt"/>
                        <a:ea typeface="+mn-ea"/>
                        <a:cs typeface="+mn-cs"/>
                      </a:endParaRPr>
                    </a:p>
                    <a:p>
                      <a:endParaRPr lang="en-US" sz="1000" b="0" i="0" u="none" strike="noStrike" kern="1200" baseline="0" dirty="0">
                        <a:solidFill>
                          <a:schemeClr val="tx1"/>
                        </a:solidFill>
                        <a:effectLst/>
                        <a:latin typeface="+mn-lt"/>
                        <a:ea typeface="+mn-ea"/>
                        <a:cs typeface="+mn-cs"/>
                      </a:endParaRPr>
                    </a:p>
                    <a:p>
                      <a:endParaRPr lang="en-US" sz="1000" dirty="0">
                        <a:latin typeface="+mn-lt"/>
                      </a:endParaRPr>
                    </a:p>
                    <a:p>
                      <a:endParaRPr lang="en-US" sz="1000" b="0" i="0" kern="1200" dirty="0">
                        <a:solidFill>
                          <a:schemeClr val="tx1"/>
                        </a:solidFill>
                        <a:effectLst/>
                        <a:latin typeface="+mn-lt"/>
                        <a:ea typeface="+mn-ea"/>
                        <a:cs typeface="+mn-cs"/>
                      </a:endParaRPr>
                    </a:p>
                  </a:txBody>
                  <a:tcPr/>
                </a:tc>
                <a:extLst>
                  <a:ext uri="{0D108BD9-81ED-4DB2-BD59-A6C34878D82A}">
                    <a16:rowId xmlns:a16="http://schemas.microsoft.com/office/drawing/2014/main" val="3330661565"/>
                  </a:ext>
                </a:extLst>
              </a:tr>
            </a:tbl>
          </a:graphicData>
        </a:graphic>
      </p:graphicFrame>
    </p:spTree>
    <p:extLst>
      <p:ext uri="{BB962C8B-B14F-4D97-AF65-F5344CB8AC3E}">
        <p14:creationId xmlns:p14="http://schemas.microsoft.com/office/powerpoint/2010/main" val="296455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5E91A520-4777-9B88-2724-03508FDF965C}"/>
              </a:ext>
            </a:extLst>
          </p:cNvPr>
          <p:cNvGraphicFramePr>
            <a:graphicFrameLocks noGrp="1"/>
          </p:cNvGraphicFramePr>
          <p:nvPr>
            <p:extLst>
              <p:ext uri="{D42A27DB-BD31-4B8C-83A1-F6EECF244321}">
                <p14:modId xmlns:p14="http://schemas.microsoft.com/office/powerpoint/2010/main" val="2374763943"/>
              </p:ext>
            </p:extLst>
          </p:nvPr>
        </p:nvGraphicFramePr>
        <p:xfrm>
          <a:off x="305383" y="653732"/>
          <a:ext cx="11581233" cy="3322320"/>
        </p:xfrm>
        <a:graphic>
          <a:graphicData uri="http://schemas.openxmlformats.org/drawingml/2006/table">
            <a:tbl>
              <a:tblPr firstRow="1" bandRow="1">
                <a:tableStyleId>{7E9639D4-E3E2-4D34-9284-5A2195B3D0D7}</a:tableStyleId>
              </a:tblPr>
              <a:tblGrid>
                <a:gridCol w="1818543">
                  <a:extLst>
                    <a:ext uri="{9D8B030D-6E8A-4147-A177-3AD203B41FA5}">
                      <a16:colId xmlns:a16="http://schemas.microsoft.com/office/drawing/2014/main" val="2343330806"/>
                    </a:ext>
                  </a:extLst>
                </a:gridCol>
                <a:gridCol w="1483380">
                  <a:extLst>
                    <a:ext uri="{9D8B030D-6E8A-4147-A177-3AD203B41FA5}">
                      <a16:colId xmlns:a16="http://schemas.microsoft.com/office/drawing/2014/main" val="1016645841"/>
                    </a:ext>
                  </a:extLst>
                </a:gridCol>
                <a:gridCol w="1248331">
                  <a:extLst>
                    <a:ext uri="{9D8B030D-6E8A-4147-A177-3AD203B41FA5}">
                      <a16:colId xmlns:a16="http://schemas.microsoft.com/office/drawing/2014/main" val="4097909882"/>
                    </a:ext>
                  </a:extLst>
                </a:gridCol>
                <a:gridCol w="3758897">
                  <a:extLst>
                    <a:ext uri="{9D8B030D-6E8A-4147-A177-3AD203B41FA5}">
                      <a16:colId xmlns:a16="http://schemas.microsoft.com/office/drawing/2014/main" val="1691248737"/>
                    </a:ext>
                  </a:extLst>
                </a:gridCol>
                <a:gridCol w="3272082">
                  <a:extLst>
                    <a:ext uri="{9D8B030D-6E8A-4147-A177-3AD203B41FA5}">
                      <a16:colId xmlns:a16="http://schemas.microsoft.com/office/drawing/2014/main" val="2583715478"/>
                    </a:ext>
                  </a:extLst>
                </a:gridCol>
              </a:tblGrid>
              <a:tr h="236436">
                <a:tc>
                  <a:txBody>
                    <a:bodyPr/>
                    <a:lstStyle/>
                    <a:p>
                      <a:r>
                        <a:rPr lang="en-US" sz="1000" dirty="0"/>
                        <a:t>CARIS</a:t>
                      </a:r>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tc>
                  <a:txBody>
                    <a:bodyPr/>
                    <a:lstStyle/>
                    <a:p>
                      <a:endParaRPr lang="en-US" sz="1000" dirty="0"/>
                    </a:p>
                  </a:txBody>
                  <a:tcPr>
                    <a:solidFill>
                      <a:schemeClr val="accent1">
                        <a:lumMod val="50000"/>
                      </a:schemeClr>
                    </a:solidFill>
                  </a:tcPr>
                </a:tc>
                <a:extLst>
                  <a:ext uri="{0D108BD9-81ED-4DB2-BD59-A6C34878D82A}">
                    <a16:rowId xmlns:a16="http://schemas.microsoft.com/office/drawing/2014/main" val="432487164"/>
                  </a:ext>
                </a:extLst>
              </a:tr>
              <a:tr h="3842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solidFill>
                            <a:schemeClr val="tx1"/>
                          </a:solidFill>
                          <a:effectLst/>
                        </a:rPr>
                        <a:t>Research Study</a:t>
                      </a:r>
                      <a:endParaRPr lang="en-US" sz="1000" b="1" cap="none" spc="0" dirty="0">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a:tc>
                <a:tc>
                  <a:txBody>
                    <a:bodyPr/>
                    <a:lstStyle/>
                    <a:p>
                      <a:pPr algn="ctr"/>
                      <a:r>
                        <a:rPr lang="en-US" sz="1000" b="1" dirty="0"/>
                        <a:t>Indication &amp; Line of Therapy</a:t>
                      </a:r>
                    </a:p>
                  </a:txBody>
                  <a:tcPr/>
                </a:tc>
                <a:tc>
                  <a:txBody>
                    <a:bodyPr/>
                    <a:lstStyle/>
                    <a:p>
                      <a:pPr algn="ctr"/>
                      <a:r>
                        <a:rPr lang="en-US" sz="1000" b="1" dirty="0"/>
                        <a:t>Intervention</a:t>
                      </a:r>
                    </a:p>
                  </a:txBody>
                  <a:tcPr/>
                </a:tc>
                <a:tc>
                  <a:txBody>
                    <a:bodyPr/>
                    <a:lstStyle/>
                    <a:p>
                      <a:pPr algn="ctr"/>
                      <a:r>
                        <a:rPr lang="en-US" sz="1000" b="1" dirty="0"/>
                        <a:t>Key Criteria</a:t>
                      </a:r>
                    </a:p>
                  </a:txBody>
                  <a:tcPr/>
                </a:tc>
                <a:tc>
                  <a:txBody>
                    <a:bodyPr/>
                    <a:lstStyle/>
                    <a:p>
                      <a:pPr algn="ctr"/>
                      <a:r>
                        <a:rPr lang="en-US" sz="1000" b="1" dirty="0"/>
                        <a:t>Protocol Title</a:t>
                      </a:r>
                    </a:p>
                  </a:txBody>
                  <a:tcPr/>
                </a:tc>
                <a:extLst>
                  <a:ext uri="{0D108BD9-81ED-4DB2-BD59-A6C34878D82A}">
                    <a16:rowId xmlns:a16="http://schemas.microsoft.com/office/drawing/2014/main" val="3664015843"/>
                  </a:ext>
                </a:extLst>
              </a:tr>
              <a:tr h="2600799">
                <a:tc>
                  <a:txBody>
                    <a:bodyPr/>
                    <a:lstStyle/>
                    <a:p>
                      <a:r>
                        <a:rPr lang="en-US" sz="1000" b="0" u="sng" strike="noStrike" kern="1200" baseline="0" dirty="0">
                          <a:solidFill>
                            <a:schemeClr val="tx1"/>
                          </a:solidFill>
                        </a:rPr>
                        <a:t>Fore Biotherapeutics</a:t>
                      </a:r>
                    </a:p>
                    <a:p>
                      <a:r>
                        <a:rPr lang="en-US" sz="1000" b="0" u="sng" strike="noStrike" kern="1200" baseline="0" dirty="0">
                          <a:solidFill>
                            <a:schemeClr val="tx1"/>
                          </a:solidFill>
                        </a:rPr>
                        <a:t>(F8294-201b)</a:t>
                      </a:r>
                      <a:endParaRPr lang="en-US" sz="1000" u="sng" dirty="0"/>
                    </a:p>
                    <a:p>
                      <a:r>
                        <a:rPr lang="en-US" sz="1000" dirty="0"/>
                        <a:t>Phase II</a:t>
                      </a:r>
                    </a:p>
                    <a:p>
                      <a:r>
                        <a:rPr lang="en-US" sz="1000" dirty="0">
                          <a:hlinkClick r:id="rId2"/>
                        </a:rPr>
                        <a:t>https://clinicaltrials.gov/ct2/show/NCT05503797</a:t>
                      </a:r>
                      <a:endParaRPr lang="en-US" sz="1000" dirty="0"/>
                    </a:p>
                    <a:p>
                      <a:endParaRPr lang="en-US" sz="1000" dirty="0"/>
                    </a:p>
                    <a:p>
                      <a:endParaRPr lang="en-US" sz="1000" dirty="0"/>
                    </a:p>
                  </a:txBody>
                  <a:tcPr/>
                </a:tc>
                <a:tc>
                  <a:txBody>
                    <a:bodyPr/>
                    <a:lstStyle/>
                    <a:p>
                      <a:pPr algn="ctr"/>
                      <a:r>
                        <a:rPr lang="en-US" sz="1000" b="0" i="1" u="none" strike="noStrike" kern="1200" baseline="0" dirty="0">
                          <a:solidFill>
                            <a:schemeClr val="tx1"/>
                          </a:solidFill>
                        </a:rPr>
                        <a:t>BRAFV600E </a:t>
                      </a:r>
                    </a:p>
                    <a:p>
                      <a:pPr algn="ctr"/>
                      <a:r>
                        <a:rPr lang="en-US" sz="1000" b="0" i="1" u="none" strike="noStrike" kern="1200" baseline="0" dirty="0">
                          <a:solidFill>
                            <a:schemeClr val="tx1"/>
                          </a:solidFill>
                        </a:rPr>
                        <a:t>alteration</a:t>
                      </a:r>
                    </a:p>
                    <a:p>
                      <a:pPr algn="ctr"/>
                      <a:r>
                        <a:rPr lang="en-US" sz="1000" b="0" u="none" strike="noStrike" kern="1200" baseline="0" dirty="0">
                          <a:solidFill>
                            <a:schemeClr val="tx1"/>
                          </a:solidFill>
                        </a:rPr>
                        <a:t>Primary CNS tumors, Solid Tumors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t>(No standard/acceptable treatment)</a:t>
                      </a:r>
                      <a:endParaRPr lang="en-US" sz="1000" b="0" i="0" u="none" strike="noStrike" kern="1200" baseline="0" dirty="0">
                        <a:solidFill>
                          <a:schemeClr val="tx1"/>
                        </a:solidFill>
                        <a:latin typeface="+mn-lt"/>
                        <a:ea typeface="+mn-ea"/>
                        <a:cs typeface="+mn-cs"/>
                      </a:endParaRPr>
                    </a:p>
                    <a:p>
                      <a:pPr algn="ctr"/>
                      <a:endParaRPr lang="en-US" sz="1000" b="0" u="none" strike="noStrike" kern="1200" baseline="0" dirty="0">
                        <a:solidFill>
                          <a:schemeClr val="tx1"/>
                        </a:solidFill>
                      </a:endParaRPr>
                    </a:p>
                  </a:txBody>
                  <a:tcPr/>
                </a:tc>
                <a:tc>
                  <a:txBody>
                    <a:bodyPr/>
                    <a:lstStyle/>
                    <a:p>
                      <a:pPr algn="ctr"/>
                      <a:r>
                        <a:rPr lang="en-US" sz="1000" b="0" u="none" strike="noStrike" kern="1200" baseline="0" dirty="0">
                          <a:solidFill>
                            <a:schemeClr val="tx1"/>
                          </a:solidFill>
                        </a:rPr>
                        <a:t>FORE8394</a:t>
                      </a:r>
                      <a:endParaRPr lang="en-US"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 </a:t>
                      </a:r>
                      <a:r>
                        <a:rPr lang="en-US" sz="1000" b="0" i="0" u="sng" kern="1200" dirty="0">
                          <a:solidFill>
                            <a:schemeClr val="tx1"/>
                          </a:solidFill>
                          <a:effectLst/>
                          <a:latin typeface="+mn-lt"/>
                          <a:ea typeface="+mn-ea"/>
                          <a:cs typeface="+mn-cs"/>
                        </a:rPr>
                        <a:t>Group A: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Patients with unresectable, locally advanced or metastatic solid tumors or primary CNS tumors harboring BRAF fusions.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Received at least available standard therapy, and intolerant to available therapies, or not appropriate with standard therapy.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000" b="0" i="0" kern="1200" dirty="0">
                          <a:solidFill>
                            <a:schemeClr val="tx1"/>
                          </a:solidFill>
                          <a:effectLst/>
                          <a:latin typeface="+mn-lt"/>
                          <a:ea typeface="+mn-ea"/>
                          <a:cs typeface="+mn-cs"/>
                        </a:rPr>
                        <a:t>No prior treatment with RAF/BRAF inhibitors for advanced unresectable or metastatic disease (such as </a:t>
                      </a:r>
                      <a:r>
                        <a:rPr lang="en-US" sz="1000" b="0" i="0" kern="1200" dirty="0" err="1">
                          <a:solidFill>
                            <a:schemeClr val="tx1"/>
                          </a:solidFill>
                          <a:effectLst/>
                          <a:latin typeface="+mn-lt"/>
                          <a:ea typeface="+mn-ea"/>
                          <a:cs typeface="+mn-cs"/>
                        </a:rPr>
                        <a:t>tovorafenib</a:t>
                      </a:r>
                      <a:r>
                        <a:rPr lang="en-US" sz="1000" b="0" i="0" kern="1200" dirty="0">
                          <a:solidFill>
                            <a:schemeClr val="tx1"/>
                          </a:solidFill>
                          <a:effectLst/>
                          <a:latin typeface="+mn-lt"/>
                          <a:ea typeface="+mn-ea"/>
                          <a:cs typeface="+mn-cs"/>
                        </a:rPr>
                        <a:t>) and MEK inhibitor</a:t>
                      </a:r>
                    </a:p>
                    <a:p>
                      <a:r>
                        <a:rPr lang="en-US" sz="1000" b="0" i="0" u="sng" kern="1200" dirty="0">
                          <a:solidFill>
                            <a:schemeClr val="tx1"/>
                          </a:solidFill>
                          <a:effectLst/>
                          <a:latin typeface="Calibri" panose="020F0502020204030204" pitchFamily="34" charset="0"/>
                          <a:ea typeface="+mn-ea"/>
                          <a:cs typeface="Calibri" panose="020F0502020204030204" pitchFamily="34" charset="0"/>
                        </a:rPr>
                        <a:t>• </a:t>
                      </a:r>
                      <a:r>
                        <a:rPr lang="en-US" sz="1000" b="0" i="0" u="sng" kern="1200" dirty="0">
                          <a:solidFill>
                            <a:schemeClr val="tx1"/>
                          </a:solidFill>
                          <a:effectLst/>
                          <a:latin typeface="+mn-lt"/>
                          <a:ea typeface="+mn-ea"/>
                          <a:cs typeface="+mn-cs"/>
                        </a:rPr>
                        <a:t>Group B</a:t>
                      </a:r>
                      <a:r>
                        <a:rPr lang="en-US" sz="1000" b="0" i="0" kern="1200" dirty="0">
                          <a:solidFill>
                            <a:schemeClr val="tx1"/>
                          </a:solidFill>
                          <a:effectLst/>
                          <a:latin typeface="+mn-lt"/>
                          <a:ea typeface="+mn-ea"/>
                          <a:cs typeface="+mn-cs"/>
                        </a:rPr>
                        <a:t>: </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Participants with recurrent primary CNS tumors harboring BRAF V600E mutations. </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Have received at least one line of prior therapy including radiation.</a:t>
                      </a:r>
                    </a:p>
                    <a:p>
                      <a:pPr marL="171450" indent="-171450">
                        <a:buFont typeface="Wingdings" panose="05000000000000000000" pitchFamily="2" charset="2"/>
                        <a:buChar char="Ø"/>
                      </a:pPr>
                      <a:r>
                        <a:rPr lang="en-US" sz="1000" b="0" i="0" kern="1200" dirty="0">
                          <a:solidFill>
                            <a:schemeClr val="tx1"/>
                          </a:solidFill>
                          <a:effectLst/>
                          <a:latin typeface="+mn-lt"/>
                          <a:ea typeface="+mn-ea"/>
                          <a:cs typeface="+mn-cs"/>
                        </a:rPr>
                        <a:t>No prior treatment with BRAF, ERK, and/or MEK inhibitor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Calibri" panose="020F0502020204030204" pitchFamily="34" charset="0"/>
                          <a:ea typeface="+mn-ea"/>
                          <a:cs typeface="Calibri" panose="020F0502020204030204" pitchFamily="34" charset="0"/>
                        </a:rPr>
                        <a:t>• </a:t>
                      </a:r>
                      <a:r>
                        <a:rPr lang="en-US" sz="1000" b="0" i="0" kern="1200" dirty="0">
                          <a:solidFill>
                            <a:schemeClr val="tx1"/>
                          </a:solidFill>
                          <a:effectLst/>
                          <a:latin typeface="+mn-lt"/>
                          <a:ea typeface="+mn-ea"/>
                          <a:cs typeface="+mn-cs"/>
                        </a:rPr>
                        <a:t>Patients with no known or suspected neurofibromatosis-1 (NF-1) and/or Ras related gene alterations.</a:t>
                      </a:r>
                    </a:p>
                    <a:p>
                      <a:endParaRPr lang="en-US" sz="1000" b="0" i="0" kern="1200" dirty="0">
                        <a:solidFill>
                          <a:schemeClr val="tx1"/>
                        </a:solidFill>
                        <a:effectLst/>
                        <a:latin typeface="+mn-lt"/>
                        <a:ea typeface="+mn-ea"/>
                        <a:cs typeface="+mn-cs"/>
                      </a:endParaRPr>
                    </a:p>
                  </a:txBody>
                  <a:tcPr/>
                </a:tc>
                <a:tc>
                  <a:txBody>
                    <a:bodyPr/>
                    <a:lstStyle/>
                    <a:p>
                      <a:r>
                        <a:rPr lang="en-US" sz="1000" b="0" u="none" strike="noStrike" kern="1200" baseline="0" dirty="0">
                          <a:solidFill>
                            <a:schemeClr val="tx1"/>
                          </a:solidFill>
                        </a:rPr>
                        <a:t>A Phase 2 Master Protocol to assess the efficacy</a:t>
                      </a:r>
                    </a:p>
                    <a:p>
                      <a:r>
                        <a:rPr lang="en-US" sz="1000" b="0" u="none" strike="noStrike" kern="1200" baseline="0" dirty="0">
                          <a:solidFill>
                            <a:schemeClr val="tx1"/>
                          </a:solidFill>
                        </a:rPr>
                        <a:t>and safety of FORE8394, an inhibitor of BRAF</a:t>
                      </a:r>
                    </a:p>
                    <a:p>
                      <a:r>
                        <a:rPr lang="en-US" sz="1000" b="0" u="none" strike="noStrike" kern="1200" baseline="0" dirty="0">
                          <a:solidFill>
                            <a:schemeClr val="tx1"/>
                          </a:solidFill>
                        </a:rPr>
                        <a:t>class 1 and class 2 alterations, in participants</a:t>
                      </a:r>
                    </a:p>
                    <a:p>
                      <a:r>
                        <a:rPr lang="en-US" sz="1000" b="0" u="none" strike="noStrike" kern="1200" baseline="0" dirty="0">
                          <a:solidFill>
                            <a:schemeClr val="tx1"/>
                          </a:solidFill>
                        </a:rPr>
                        <a:t>with cancer harboring BRAF alterations</a:t>
                      </a:r>
                    </a:p>
                    <a:p>
                      <a:endParaRPr lang="en-US" sz="1000" b="0" i="0" u="none" strike="noStrike" kern="1200" baseline="0" dirty="0">
                        <a:solidFill>
                          <a:schemeClr val="tx1"/>
                        </a:solidFill>
                        <a:effectLst/>
                        <a:latin typeface="+mn-lt"/>
                        <a:ea typeface="+mn-ea"/>
                        <a:cs typeface="+mn-cs"/>
                      </a:endParaRPr>
                    </a:p>
                    <a:p>
                      <a:endParaRPr lang="en-US" sz="1000" b="0" i="0" u="none" strike="noStrike" kern="1200" baseline="0" dirty="0">
                        <a:solidFill>
                          <a:schemeClr val="tx1"/>
                        </a:solidFill>
                        <a:effectLst/>
                        <a:latin typeface="+mn-lt"/>
                        <a:ea typeface="+mn-ea"/>
                        <a:cs typeface="+mn-cs"/>
                      </a:endParaRPr>
                    </a:p>
                    <a:p>
                      <a:endParaRPr lang="en-US" sz="1000" dirty="0">
                        <a:latin typeface="+mn-lt"/>
                      </a:endParaRPr>
                    </a:p>
                    <a:p>
                      <a:endParaRPr lang="en-US" sz="1000" b="0" i="0" kern="1200" dirty="0">
                        <a:solidFill>
                          <a:schemeClr val="tx1"/>
                        </a:solidFill>
                        <a:effectLst/>
                        <a:latin typeface="+mn-lt"/>
                        <a:ea typeface="+mn-ea"/>
                        <a:cs typeface="+mn-cs"/>
                      </a:endParaRPr>
                    </a:p>
                  </a:txBody>
                  <a:tcPr/>
                </a:tc>
                <a:extLst>
                  <a:ext uri="{0D108BD9-81ED-4DB2-BD59-A6C34878D82A}">
                    <a16:rowId xmlns:a16="http://schemas.microsoft.com/office/drawing/2014/main" val="3330661565"/>
                  </a:ext>
                </a:extLst>
              </a:tr>
            </a:tbl>
          </a:graphicData>
        </a:graphic>
      </p:graphicFrame>
      <p:sp>
        <p:nvSpPr>
          <p:cNvPr id="3" name="Rectangle 2">
            <a:extLst>
              <a:ext uri="{FF2B5EF4-FFF2-40B4-BE49-F238E27FC236}">
                <a16:creationId xmlns:a16="http://schemas.microsoft.com/office/drawing/2014/main" id="{35558B4F-925F-E782-1490-CA6F0855D693}"/>
              </a:ext>
            </a:extLst>
          </p:cNvPr>
          <p:cNvSpPr>
            <a:spLocks noChangeArrowheads="1"/>
          </p:cNvSpPr>
          <p:nvPr/>
        </p:nvSpPr>
        <p:spPr bwMode="auto">
          <a:xfrm>
            <a:off x="4776168" y="331807"/>
            <a:ext cx="1092030" cy="238269"/>
          </a:xfrm>
          <a:prstGeom prst="rect">
            <a:avLst/>
          </a:prstGeom>
          <a:solidFill>
            <a:schemeClr val="bg1"/>
          </a:solidFill>
          <a:ln>
            <a:noFill/>
          </a:ln>
          <a:effectLst/>
        </p:spPr>
        <p:txBody>
          <a:bodyPr vert="horz" wrap="square" lIns="36576" tIns="36576" rIns="36576" bIns="36576" numCol="1" anchor="t" anchorCtr="0" compatLnSpc="1">
            <a:prstTxWarp prst="textNoShape">
              <a:avLst/>
            </a:prstTxWarp>
          </a:bodyPr>
          <a:lstStyle/>
          <a:p>
            <a:pPr algn="ctr"/>
            <a:r>
              <a:rPr lang="en-US" sz="1400" b="1" dirty="0">
                <a:solidFill>
                  <a:srgbClr val="002060"/>
                </a:solidFill>
                <a:latin typeface="Calibri" panose="020F0502020204030204" pitchFamily="34" charset="0"/>
                <a:cs typeface="Calibri" panose="020F0502020204030204" pitchFamily="34" charset="0"/>
              </a:rPr>
              <a:t>CNS</a:t>
            </a:r>
            <a:endParaRPr lang="en-US" sz="2000" b="1" dirty="0">
              <a:solidFill>
                <a:srgbClr val="002060"/>
              </a:solidFill>
              <a:latin typeface="Calibri" panose="020F0502020204030204" pitchFamily="34" charset="0"/>
              <a:cs typeface="Calibri" panose="020F0502020204030204" pitchFamily="34" charset="0"/>
            </a:endParaRPr>
          </a:p>
        </p:txBody>
      </p:sp>
      <p:pic>
        <p:nvPicPr>
          <p:cNvPr id="4" name="Picture 3" descr="CBS Clinic">
            <a:extLst>
              <a:ext uri="{FF2B5EF4-FFF2-40B4-BE49-F238E27FC236}">
                <a16:creationId xmlns:a16="http://schemas.microsoft.com/office/drawing/2014/main" id="{878930DB-A331-E613-4CA8-1F860F47FA9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01710" y="147022"/>
            <a:ext cx="1729740" cy="380274"/>
          </a:xfrm>
          <a:prstGeom prst="rect">
            <a:avLst/>
          </a:prstGeom>
          <a:noFill/>
        </p:spPr>
      </p:pic>
    </p:spTree>
    <p:extLst>
      <p:ext uri="{BB962C8B-B14F-4D97-AF65-F5344CB8AC3E}">
        <p14:creationId xmlns:p14="http://schemas.microsoft.com/office/powerpoint/2010/main" val="628246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7805</TotalTime>
  <Words>10137</Words>
  <Application>Microsoft Office PowerPoint</Application>
  <PresentationFormat>Widescreen</PresentationFormat>
  <Paragraphs>1176</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 Tun</dc:creator>
  <cp:lastModifiedBy>Erica Ibarra</cp:lastModifiedBy>
  <cp:revision>10</cp:revision>
  <cp:lastPrinted>2022-09-30T22:58:42Z</cp:lastPrinted>
  <dcterms:created xsi:type="dcterms:W3CDTF">2022-09-29T02:39:13Z</dcterms:created>
  <dcterms:modified xsi:type="dcterms:W3CDTF">2023-07-25T16:23:09Z</dcterms:modified>
</cp:coreProperties>
</file>